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2" r:id="rId7"/>
    <p:sldId id="260" r:id="rId8"/>
    <p:sldId id="261" r:id="rId9"/>
    <p:sldId id="265" r:id="rId10"/>
    <p:sldId id="263" r:id="rId11"/>
    <p:sldId id="266" r:id="rId12"/>
    <p:sldId id="268" r:id="rId13"/>
    <p:sldId id="267"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C48812-18D0-412D-9EE9-7DC5E4B13813}" v="5852" dt="2021-02-06T16:27:26.072"/>
    <p1510:client id="{1379BCC6-0331-C221-D23F-1D4EE9001800}" v="7" dt="2021-02-15T08:23:43.517"/>
    <p1510:client id="{1A2402BC-D6CA-5CCA-E67D-17ACBB98B344}" v="167" dt="2021-02-07T08:21:49.231"/>
    <p1510:client id="{1F177018-9708-9005-FEEC-D76209FBDBD8}" v="22" dt="2021-02-06T22:12:29.198"/>
    <p1510:client id="{3F03FD3C-05AC-D7CD-A5D7-A38EE8D440BD}" v="23" dt="2021-02-06T21:59:50.413"/>
    <p1510:client id="{751992C6-C2D9-46CB-EC57-CE05BA6FB927}" v="42" dt="2021-02-06T21:55:42.220"/>
    <p1510:client id="{7AF81C78-6750-4AD0-50A1-3A1D18DF5C6A}" v="8" dt="2021-02-06T22:56:00.485"/>
    <p1510:client id="{AACF2FB5-34AB-4421-A744-025944C6F751}" v="65" dt="2021-02-06T20:22:26.737"/>
    <p1510:client id="{D1CC6ED1-99A4-4C0C-9C02-483572159C0B}" v="82" dt="2021-02-06T17:55:07.712"/>
    <p1510:client id="{E2F26551-9344-6FFC-4B99-7AB5F15852B4}" v="19" dt="2021-02-06T22:26:55.521"/>
    <p1510:client id="{EECAF45F-D41A-6F42-178B-B9F1234E0A5C}" v="116" dt="2021-02-06T21:42:09.192"/>
    <p1510:client id="{FC126821-3FE1-7E7C-B14F-2C169923ADB5}" v="10" dt="2021-02-06T22:20:28.505"/>
    <p1510:client id="{FDF4BFD5-0F4A-1D67-5AA4-8AB4742E8627}" v="1702" dt="2021-02-06T22:48:37.303"/>
    <p1510:client id="{FF459604-7D45-AF28-BA04-0E45FBF1EEFE}" v="50" dt="2021-02-06T17:56:32.1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D3EB3054-B75A-4BD7-8B3E-8DC0F614FAF3}" type="datetimeFigureOut">
              <a:rPr lang="de-DE" smtClean="0"/>
              <a:t>16.02.2021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4043166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16.02.2021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169920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16.02.2021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80995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16.02.2021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43320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D3EB3054-B75A-4BD7-8B3E-8DC0F614FAF3}" type="datetimeFigureOut">
              <a:rPr lang="de-DE" smtClean="0"/>
              <a:t>16.02.2021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83558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3EB3054-B75A-4BD7-8B3E-8DC0F614FAF3}" type="datetimeFigureOut">
              <a:rPr lang="de-DE" smtClean="0"/>
              <a:t>16.02.2021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742901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3EB3054-B75A-4BD7-8B3E-8DC0F614FAF3}" type="datetimeFigureOut">
              <a:rPr lang="de-DE" smtClean="0"/>
              <a:t>16.02.2021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02408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3EB3054-B75A-4BD7-8B3E-8DC0F614FAF3}" type="datetimeFigureOut">
              <a:rPr lang="de-DE" smtClean="0"/>
              <a:t>16.02.2021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44020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3EB3054-B75A-4BD7-8B3E-8DC0F614FAF3}" type="datetimeFigureOut">
              <a:rPr lang="de-DE" smtClean="0"/>
              <a:t>16.02.2021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08769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3EB3054-B75A-4BD7-8B3E-8DC0F614FAF3}" type="datetimeFigureOut">
              <a:rPr lang="de-DE" smtClean="0"/>
              <a:t>16.02.2021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45388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3EB3054-B75A-4BD7-8B3E-8DC0F614FAF3}" type="datetimeFigureOut">
              <a:rPr lang="de-DE" smtClean="0"/>
              <a:t>16.02.2021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50988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EB3054-B75A-4BD7-8B3E-8DC0F614FAF3}" type="datetimeFigureOut">
              <a:rPr lang="de-DE" smtClean="0"/>
              <a:t>16.02.2021</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2006FE-6571-4354-8775-F8708372C227}" type="slidenum">
              <a:rPr lang="de-DE" smtClean="0"/>
              <a:t>‹Nr.›</a:t>
            </a:fld>
            <a:endParaRPr lang="de-DE"/>
          </a:p>
        </p:txBody>
      </p:sp>
    </p:spTree>
    <p:extLst>
      <p:ext uri="{BB962C8B-B14F-4D97-AF65-F5344CB8AC3E}">
        <p14:creationId xmlns:p14="http://schemas.microsoft.com/office/powerpoint/2010/main" val="594725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643468" y="643467"/>
            <a:ext cx="4620584" cy="3387267"/>
          </a:xfrm>
        </p:spPr>
        <p:txBody>
          <a:bodyPr>
            <a:normAutofit/>
          </a:bodyPr>
          <a:lstStyle/>
          <a:p>
            <a:pPr algn="l"/>
            <a:r>
              <a:rPr lang="de-DE" sz="4400">
                <a:cs typeface="Calibri Light"/>
              </a:rPr>
              <a:t>Spuren...</a:t>
            </a:r>
          </a:p>
        </p:txBody>
      </p:sp>
      <p:sp>
        <p:nvSpPr>
          <p:cNvPr id="3" name="Untertitel 2"/>
          <p:cNvSpPr>
            <a:spLocks noGrp="1"/>
          </p:cNvSpPr>
          <p:nvPr>
            <p:ph type="subTitle" idx="1"/>
          </p:nvPr>
        </p:nvSpPr>
        <p:spPr>
          <a:xfrm>
            <a:off x="741790" y="4614007"/>
            <a:ext cx="4620584" cy="1021300"/>
          </a:xfrm>
        </p:spPr>
        <p:txBody>
          <a:bodyPr vert="horz" lIns="91440" tIns="45720" rIns="91440" bIns="45720" rtlCol="0" anchor="t">
            <a:normAutofit fontScale="77500" lnSpcReduction="20000"/>
          </a:bodyPr>
          <a:lstStyle/>
          <a:p>
            <a:pPr algn="l"/>
            <a:r>
              <a:rPr lang="de-DE" sz="2000" dirty="0">
                <a:cs typeface="Calibri"/>
              </a:rPr>
              <a:t>"Als Hitler das rosa Kaninchen stahl" von Judith Kerr</a:t>
            </a:r>
          </a:p>
          <a:p>
            <a:pPr algn="l"/>
            <a:endParaRPr lang="de-DE" sz="2000" dirty="0">
              <a:cs typeface="Calibri"/>
            </a:endParaRPr>
          </a:p>
          <a:p>
            <a:pPr algn="l"/>
            <a:r>
              <a:rPr lang="de-DE" sz="2000" dirty="0">
                <a:cs typeface="Calibri"/>
              </a:rPr>
              <a:t>Erarbeitet von der Klasse 7</a:t>
            </a:r>
            <a:r>
              <a:rPr lang="de-DE" sz="1000" dirty="0">
                <a:cs typeface="Calibri"/>
              </a:rPr>
              <a:t>.</a:t>
            </a:r>
            <a:r>
              <a:rPr lang="de-DE" sz="2000" dirty="0">
                <a:cs typeface="Calibri"/>
              </a:rPr>
              <a:t>.6</a:t>
            </a:r>
          </a:p>
        </p:txBody>
      </p:sp>
      <p:pic>
        <p:nvPicPr>
          <p:cNvPr id="4" name="Grafik 5" descr="Ein Bild, das Wand, drinnen, tragen, orange enthält.&#10;&#10;Beschreibung automatisch generiert.">
            <a:extLst>
              <a:ext uri="{FF2B5EF4-FFF2-40B4-BE49-F238E27FC236}">
                <a16:creationId xmlns:a16="http://schemas.microsoft.com/office/drawing/2014/main" id="{17336566-6611-4364-8092-8713B9EF3F75}"/>
              </a:ext>
            </a:extLst>
          </p:cNvPr>
          <p:cNvPicPr>
            <a:picLocks noChangeAspect="1"/>
          </p:cNvPicPr>
          <p:nvPr/>
        </p:nvPicPr>
        <p:blipFill rotWithShape="1">
          <a:blip r:embed="rId2"/>
          <a:srcRect t="6277" b="15802"/>
          <a:stretch/>
        </p:blipFill>
        <p:spPr>
          <a:xfrm>
            <a:off x="6230902"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feld 5">
            <a:extLst>
              <a:ext uri="{FF2B5EF4-FFF2-40B4-BE49-F238E27FC236}">
                <a16:creationId xmlns:a16="http://schemas.microsoft.com/office/drawing/2014/main" id="{8D7C937B-9475-4985-940E-F5BA0AE7CD2E}"/>
              </a:ext>
            </a:extLst>
          </p:cNvPr>
          <p:cNvSpPr txBox="1"/>
          <p:nvPr/>
        </p:nvSpPr>
        <p:spPr>
          <a:xfrm>
            <a:off x="10117089" y="6335536"/>
            <a:ext cx="19566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dirty="0">
                <a:solidFill>
                  <a:schemeClr val="bg1"/>
                </a:solidFill>
                <a:cs typeface="Calibri"/>
              </a:rPr>
              <a:t>Bild: Sophia </a:t>
            </a:r>
            <a:r>
              <a:rPr lang="de-DE" dirty="0" err="1">
                <a:solidFill>
                  <a:schemeClr val="bg1"/>
                </a:solidFill>
                <a:cs typeface="Calibri"/>
              </a:rPr>
              <a:t>Lückel</a:t>
            </a:r>
          </a:p>
        </p:txBody>
      </p:sp>
    </p:spTree>
    <p:extLst>
      <p:ext uri="{BB962C8B-B14F-4D97-AF65-F5344CB8AC3E}">
        <p14:creationId xmlns:p14="http://schemas.microsoft.com/office/powerpoint/2010/main" val="1577499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el 1">
            <a:extLst>
              <a:ext uri="{FF2B5EF4-FFF2-40B4-BE49-F238E27FC236}">
                <a16:creationId xmlns:a16="http://schemas.microsoft.com/office/drawing/2014/main" id="{0C5F4B5A-D463-4F0C-BEE6-E8CA7E0D73C1}"/>
              </a:ext>
            </a:extLst>
          </p:cNvPr>
          <p:cNvSpPr>
            <a:spLocks noGrp="1"/>
          </p:cNvSpPr>
          <p:nvPr>
            <p:ph type="title"/>
          </p:nvPr>
        </p:nvSpPr>
        <p:spPr>
          <a:xfrm>
            <a:off x="838200" y="713312"/>
            <a:ext cx="4038600" cy="5431376"/>
          </a:xfrm>
        </p:spPr>
        <p:txBody>
          <a:bodyPr>
            <a:normAutofit/>
          </a:bodyPr>
          <a:lstStyle/>
          <a:p>
            <a:r>
              <a:rPr lang="de-DE" dirty="0">
                <a:cs typeface="Calibri Light"/>
              </a:rPr>
              <a:t>Anna als Flüchtling</a:t>
            </a:r>
            <a:endParaRPr lang="de-DE" dirty="0"/>
          </a:p>
        </p:txBody>
      </p:sp>
      <p:sp>
        <p:nvSpPr>
          <p:cNvPr id="3" name="Inhaltsplatzhalter 2">
            <a:extLst>
              <a:ext uri="{FF2B5EF4-FFF2-40B4-BE49-F238E27FC236}">
                <a16:creationId xmlns:a16="http://schemas.microsoft.com/office/drawing/2014/main" id="{6254871E-F6AB-4E50-A8BA-82156A0AC028}"/>
              </a:ext>
            </a:extLst>
          </p:cNvPr>
          <p:cNvSpPr>
            <a:spLocks noGrp="1"/>
          </p:cNvSpPr>
          <p:nvPr>
            <p:ph idx="1"/>
          </p:nvPr>
        </p:nvSpPr>
        <p:spPr>
          <a:xfrm>
            <a:off x="6095999" y="1101783"/>
            <a:ext cx="5257801" cy="5042906"/>
          </a:xfrm>
        </p:spPr>
        <p:txBody>
          <a:bodyPr vert="horz" lIns="91440" tIns="45720" rIns="91440" bIns="45720" rtlCol="0" anchor="ctr">
            <a:normAutofit lnSpcReduction="10000"/>
          </a:bodyPr>
          <a:lstStyle/>
          <a:p>
            <a:pPr marL="0" indent="0">
              <a:buNone/>
            </a:pPr>
            <a:endParaRPr lang="de-DE" sz="2000">
              <a:cs typeface="Calibri"/>
            </a:endParaRPr>
          </a:p>
          <a:p>
            <a:pPr marL="0" indent="0">
              <a:buNone/>
            </a:pPr>
            <a:r>
              <a:rPr lang="de-DE" sz="2000" dirty="0">
                <a:cs typeface="Calibri"/>
              </a:rPr>
              <a:t>Für Anna scheint die Flucht, nicht zuletzt, weil ihre Eltern alle Probleme von ihr fernhalten, ein Abenteuer zu sein. So kann sie sagen:</a:t>
            </a:r>
            <a:endParaRPr lang="de-DE" sz="2000" dirty="0"/>
          </a:p>
          <a:p>
            <a:pPr marL="0" indent="0">
              <a:buNone/>
            </a:pPr>
            <a:endParaRPr lang="de-DE" sz="2000">
              <a:cs typeface="Calibri"/>
            </a:endParaRPr>
          </a:p>
          <a:p>
            <a:pPr marL="0" indent="0">
              <a:buNone/>
            </a:pPr>
            <a:r>
              <a:rPr lang="de-DE" sz="2000" dirty="0">
                <a:cs typeface="Calibri"/>
              </a:rPr>
              <a:t>"Aber bis jetzt hat es mir nie etwas ausgemacht, ein Flüchtling zu sein. Es hat mir sogar gefallen." (S. 229).</a:t>
            </a:r>
          </a:p>
          <a:p>
            <a:pPr marL="0" indent="0">
              <a:buNone/>
            </a:pPr>
            <a:endParaRPr lang="de-DE" sz="2000" dirty="0">
              <a:cs typeface="Calibri"/>
            </a:endParaRPr>
          </a:p>
          <a:p>
            <a:pPr marL="0" indent="0">
              <a:buNone/>
            </a:pPr>
            <a:r>
              <a:rPr lang="de-DE" sz="2000" dirty="0">
                <a:cs typeface="Calibri"/>
              </a:rPr>
              <a:t>"(...) gut finde ich, dass es (das Buch) aus Annas Perspektive geschrieben wurde, weil es aus ihrer Sicht gar keine Flucht, sondern eine Reise war. (...) Ich glaube, aus der Perspektive eines Erwachsenen wäre es nicht so spaßig und toll gewesen, sondern eher ernst." </a:t>
            </a:r>
          </a:p>
          <a:p>
            <a:pPr marL="0" indent="0">
              <a:buNone/>
            </a:pPr>
            <a:r>
              <a:rPr lang="de-DE" sz="2000" dirty="0">
                <a:cs typeface="Calibri"/>
              </a:rPr>
              <a:t>(Marlene </a:t>
            </a:r>
            <a:r>
              <a:rPr lang="de-DE" sz="2000" dirty="0" err="1">
                <a:cs typeface="Calibri"/>
              </a:rPr>
              <a:t>Kaientz</a:t>
            </a:r>
            <a:r>
              <a:rPr lang="de-DE" sz="2000" dirty="0">
                <a:cs typeface="Calibri"/>
              </a:rPr>
              <a:t>, 7.6)</a:t>
            </a:r>
            <a:endParaRPr lang="de-DE"/>
          </a:p>
          <a:p>
            <a:pPr marL="0" indent="0">
              <a:buNone/>
            </a:pPr>
            <a:endParaRPr lang="de-DE" sz="2000">
              <a:cs typeface="Calibri"/>
            </a:endParaRPr>
          </a:p>
          <a:p>
            <a:pPr marL="0" indent="0">
              <a:buNone/>
            </a:pPr>
            <a:endParaRPr lang="de-DE" sz="2000">
              <a:cs typeface="Calibri"/>
            </a:endParaRPr>
          </a:p>
          <a:p>
            <a:pPr marL="0" indent="0">
              <a:buNone/>
            </a:pPr>
            <a:endParaRPr lang="de-DE" sz="2000">
              <a:cs typeface="Calibri"/>
            </a:endParaRPr>
          </a:p>
          <a:p>
            <a:pPr marL="0" indent="0">
              <a:buNone/>
            </a:pPr>
            <a:endParaRPr lang="de-DE" sz="2000">
              <a:cs typeface="Calibri"/>
            </a:endParaRPr>
          </a:p>
        </p:txBody>
      </p:sp>
    </p:spTree>
    <p:extLst>
      <p:ext uri="{BB962C8B-B14F-4D97-AF65-F5344CB8AC3E}">
        <p14:creationId xmlns:p14="http://schemas.microsoft.com/office/powerpoint/2010/main" val="3236331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6BDD8C0-B5AD-4E53-B455-C6D90548AAC4}"/>
              </a:ext>
            </a:extLst>
          </p:cNvPr>
          <p:cNvSpPr>
            <a:spLocks noGrp="1"/>
          </p:cNvSpPr>
          <p:nvPr>
            <p:ph type="title"/>
          </p:nvPr>
        </p:nvSpPr>
        <p:spPr>
          <a:xfrm>
            <a:off x="838201" y="365125"/>
            <a:ext cx="5251316" cy="1807305"/>
          </a:xfrm>
        </p:spPr>
        <p:txBody>
          <a:bodyPr>
            <a:normAutofit/>
          </a:bodyPr>
          <a:lstStyle/>
          <a:p>
            <a:r>
              <a:rPr lang="de-DE" dirty="0">
                <a:cs typeface="Calibri Light"/>
              </a:rPr>
              <a:t>Heimat?</a:t>
            </a:r>
            <a:endParaRPr lang="de-DE" dirty="0"/>
          </a:p>
        </p:txBody>
      </p:sp>
      <p:sp>
        <p:nvSpPr>
          <p:cNvPr id="3" name="Inhaltsplatzhalter 2">
            <a:extLst>
              <a:ext uri="{FF2B5EF4-FFF2-40B4-BE49-F238E27FC236}">
                <a16:creationId xmlns:a16="http://schemas.microsoft.com/office/drawing/2014/main" id="{9F3B87CE-E53C-4A4A-AB97-0F56174756D4}"/>
              </a:ext>
            </a:extLst>
          </p:cNvPr>
          <p:cNvSpPr>
            <a:spLocks noGrp="1"/>
          </p:cNvSpPr>
          <p:nvPr>
            <p:ph idx="1"/>
          </p:nvPr>
        </p:nvSpPr>
        <p:spPr>
          <a:xfrm>
            <a:off x="838200" y="2333297"/>
            <a:ext cx="4619621" cy="3843666"/>
          </a:xfrm>
        </p:spPr>
        <p:txBody>
          <a:bodyPr vert="horz" lIns="91440" tIns="45720" rIns="91440" bIns="45720" rtlCol="0" anchor="t">
            <a:normAutofit lnSpcReduction="10000"/>
          </a:bodyPr>
          <a:lstStyle/>
          <a:p>
            <a:pPr marL="0" indent="0">
              <a:buNone/>
            </a:pPr>
            <a:r>
              <a:rPr lang="de-DE" sz="1900" dirty="0">
                <a:ea typeface="+mn-lt"/>
                <a:cs typeface="+mn-lt"/>
              </a:rPr>
              <a:t>Trotzdem stellt sich immer wieder die Frage, wo die Familie eigentlich Zuhause ist:</a:t>
            </a:r>
          </a:p>
          <a:p>
            <a:endParaRPr lang="de-DE" sz="1900">
              <a:ea typeface="+mn-lt"/>
              <a:cs typeface="+mn-lt"/>
            </a:endParaRPr>
          </a:p>
          <a:p>
            <a:pPr marL="0" indent="0">
              <a:buNone/>
            </a:pPr>
            <a:r>
              <a:rPr lang="de-DE" sz="1900" dirty="0">
                <a:ea typeface="+mn-lt"/>
                <a:cs typeface="+mn-lt"/>
              </a:rPr>
              <a:t>"Macht es dir nichts aus?, (…), ich meine, so anders zu sein als alle anderen?"</a:t>
            </a:r>
            <a:endParaRPr lang="en-US" sz="1900" dirty="0">
              <a:ea typeface="+mn-lt"/>
              <a:cs typeface="+mn-lt"/>
            </a:endParaRPr>
          </a:p>
          <a:p>
            <a:pPr marL="0" indent="0">
              <a:buNone/>
            </a:pPr>
            <a:r>
              <a:rPr lang="de-DE" sz="1900" dirty="0">
                <a:ea typeface="+mn-lt"/>
                <a:cs typeface="+mn-lt"/>
              </a:rPr>
              <a:t> (Max, S. 160)</a:t>
            </a:r>
            <a:endParaRPr lang="en-US" sz="1900">
              <a:ea typeface="+mn-lt"/>
              <a:cs typeface="+mn-lt"/>
            </a:endParaRPr>
          </a:p>
          <a:p>
            <a:pPr marL="0" indent="0">
              <a:buNone/>
            </a:pPr>
            <a:endParaRPr lang="de-DE" sz="1900">
              <a:cs typeface="Calibri"/>
            </a:endParaRPr>
          </a:p>
          <a:p>
            <a:pPr marL="0" indent="0">
              <a:buNone/>
            </a:pPr>
            <a:r>
              <a:rPr lang="de-DE" sz="1900" dirty="0">
                <a:cs typeface="Calibri"/>
              </a:rPr>
              <a:t>Für Anna ist Heimat kein geographischer Ort, sondern da, wo ihre Familie ist: </a:t>
            </a:r>
          </a:p>
          <a:p>
            <a:pPr marL="0" indent="0">
              <a:buNone/>
            </a:pPr>
            <a:r>
              <a:rPr lang="de-DE" sz="1900" dirty="0">
                <a:cs typeface="Calibri"/>
              </a:rPr>
              <a:t>"… solange wir nur alle zusammen sind." </a:t>
            </a:r>
          </a:p>
          <a:p>
            <a:pPr marL="0" indent="0">
              <a:buNone/>
            </a:pPr>
            <a:r>
              <a:rPr lang="de-DE" sz="1900" dirty="0">
                <a:cs typeface="Calibri"/>
              </a:rPr>
              <a:t>(S. 126)</a:t>
            </a:r>
            <a:endParaRPr lang="de-DE" dirty="0"/>
          </a:p>
          <a:p>
            <a:endParaRPr lang="de-DE" sz="1900">
              <a:cs typeface="Calibri"/>
            </a:endParaRPr>
          </a:p>
        </p:txBody>
      </p:sp>
      <p:pic>
        <p:nvPicPr>
          <p:cNvPr id="4" name="Grafik 4" descr="Ein Bild, das drinnen, Zeichnung enthält.&#10;&#10;Beschreibung automatisch generiert.">
            <a:extLst>
              <a:ext uri="{FF2B5EF4-FFF2-40B4-BE49-F238E27FC236}">
                <a16:creationId xmlns:a16="http://schemas.microsoft.com/office/drawing/2014/main" id="{B4474487-34B6-4C66-8601-9EA8DC35A0E1}"/>
              </a:ext>
            </a:extLst>
          </p:cNvPr>
          <p:cNvPicPr>
            <a:picLocks noChangeAspect="1"/>
          </p:cNvPicPr>
          <p:nvPr/>
        </p:nvPicPr>
        <p:blipFill rotWithShape="1">
          <a:blip r:embed="rId2"/>
          <a:srcRect b="24954"/>
          <a:stretch/>
        </p:blipFill>
        <p:spPr>
          <a:xfrm>
            <a:off x="6231625" y="-1195"/>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Textfeld 4">
            <a:extLst>
              <a:ext uri="{FF2B5EF4-FFF2-40B4-BE49-F238E27FC236}">
                <a16:creationId xmlns:a16="http://schemas.microsoft.com/office/drawing/2014/main" id="{A0482C6C-8592-4159-983F-74319186F601}"/>
              </a:ext>
            </a:extLst>
          </p:cNvPr>
          <p:cNvSpPr txBox="1"/>
          <p:nvPr/>
        </p:nvSpPr>
        <p:spPr>
          <a:xfrm rot="-10800000">
            <a:off x="7944465" y="6065289"/>
            <a:ext cx="2767780" cy="2451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de-DE" dirty="0">
              <a:cs typeface="Calibri"/>
            </a:endParaRPr>
          </a:p>
        </p:txBody>
      </p:sp>
      <p:sp>
        <p:nvSpPr>
          <p:cNvPr id="6" name="Textfeld 5">
            <a:extLst>
              <a:ext uri="{FF2B5EF4-FFF2-40B4-BE49-F238E27FC236}">
                <a16:creationId xmlns:a16="http://schemas.microsoft.com/office/drawing/2014/main" id="{A294D03A-5125-497C-A3F7-D7A40F395E8D}"/>
              </a:ext>
            </a:extLst>
          </p:cNvPr>
          <p:cNvSpPr txBox="1"/>
          <p:nvPr/>
        </p:nvSpPr>
        <p:spPr>
          <a:xfrm>
            <a:off x="7608047" y="6308165"/>
            <a:ext cx="2743200" cy="369332"/>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dirty="0">
                <a:solidFill>
                  <a:schemeClr val="bg1"/>
                </a:solidFill>
                <a:cs typeface="Calibri"/>
              </a:rPr>
              <a:t>Bild: Emma </a:t>
            </a:r>
            <a:r>
              <a:rPr lang="de-DE" dirty="0" err="1">
                <a:solidFill>
                  <a:schemeClr val="bg1"/>
                </a:solidFill>
                <a:cs typeface="Calibri"/>
              </a:rPr>
              <a:t>Relecker</a:t>
            </a:r>
            <a:endParaRPr lang="de-DE" dirty="0">
              <a:solidFill>
                <a:schemeClr val="bg1"/>
              </a:solidFill>
              <a:cs typeface="Calibri"/>
            </a:endParaRPr>
          </a:p>
        </p:txBody>
      </p:sp>
    </p:spTree>
    <p:extLst>
      <p:ext uri="{BB962C8B-B14F-4D97-AF65-F5344CB8AC3E}">
        <p14:creationId xmlns:p14="http://schemas.microsoft.com/office/powerpoint/2010/main" val="1903183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5408913-B323-422F-B521-2957A5B7F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92" y="0"/>
            <a:ext cx="7299977"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solidFill>
                <a:schemeClr val="tx1"/>
              </a:solidFill>
            </a:endParaRPr>
          </a:p>
        </p:txBody>
      </p:sp>
      <p:sp>
        <p:nvSpPr>
          <p:cNvPr id="2" name="Titel 1">
            <a:extLst>
              <a:ext uri="{FF2B5EF4-FFF2-40B4-BE49-F238E27FC236}">
                <a16:creationId xmlns:a16="http://schemas.microsoft.com/office/drawing/2014/main" id="{A645260B-FBFF-45AA-8803-98F9AE0638F2}"/>
              </a:ext>
            </a:extLst>
          </p:cNvPr>
          <p:cNvSpPr>
            <a:spLocks noGrp="1"/>
          </p:cNvSpPr>
          <p:nvPr>
            <p:ph type="title"/>
          </p:nvPr>
        </p:nvSpPr>
        <p:spPr>
          <a:xfrm>
            <a:off x="838199" y="1065749"/>
            <a:ext cx="4953001" cy="4726502"/>
          </a:xfrm>
        </p:spPr>
        <p:txBody>
          <a:bodyPr>
            <a:normAutofit/>
          </a:bodyPr>
          <a:lstStyle/>
          <a:p>
            <a:r>
              <a:rPr lang="de-DE" dirty="0">
                <a:cs typeface="Calibri Light"/>
              </a:rPr>
              <a:t>Buchempfehlung - Zitate</a:t>
            </a:r>
            <a:endParaRPr lang="de-DE" dirty="0"/>
          </a:p>
        </p:txBody>
      </p:sp>
      <p:sp>
        <p:nvSpPr>
          <p:cNvPr id="3" name="Inhaltsplatzhalter 2">
            <a:extLst>
              <a:ext uri="{FF2B5EF4-FFF2-40B4-BE49-F238E27FC236}">
                <a16:creationId xmlns:a16="http://schemas.microsoft.com/office/drawing/2014/main" id="{4734585E-077D-4628-9B98-4355B117527D}"/>
              </a:ext>
            </a:extLst>
          </p:cNvPr>
          <p:cNvSpPr>
            <a:spLocks noGrp="1"/>
          </p:cNvSpPr>
          <p:nvPr>
            <p:ph idx="1"/>
          </p:nvPr>
        </p:nvSpPr>
        <p:spPr>
          <a:xfrm>
            <a:off x="7538022" y="439775"/>
            <a:ext cx="3815778" cy="5704914"/>
          </a:xfrm>
        </p:spPr>
        <p:txBody>
          <a:bodyPr vert="horz" lIns="91440" tIns="45720" rIns="91440" bIns="45720" rtlCol="0" anchor="ctr">
            <a:normAutofit fontScale="62500" lnSpcReduction="20000"/>
          </a:bodyPr>
          <a:lstStyle/>
          <a:p>
            <a:pPr marL="0" indent="0">
              <a:buNone/>
            </a:pPr>
            <a:endParaRPr lang="de-DE" sz="1400" dirty="0">
              <a:cs typeface="Calibri"/>
            </a:endParaRPr>
          </a:p>
          <a:p>
            <a:pPr marL="0" indent="0">
              <a:buNone/>
            </a:pPr>
            <a:endParaRPr lang="de-DE" sz="1400" dirty="0">
              <a:cs typeface="Calibri"/>
            </a:endParaRPr>
          </a:p>
          <a:p>
            <a:pPr marL="0" indent="0">
              <a:buNone/>
            </a:pPr>
            <a:r>
              <a:rPr lang="de-DE" sz="1400" dirty="0">
                <a:cs typeface="Calibri"/>
              </a:rPr>
              <a:t>"Ich finde das Buch sehr interessant und lesenswert. (…) Ich würde das Buch weiterempfehlen an die Menschen, die sich für spannende Erlebnisse interessieren und auch (an) Menschen, die sich mit Politik befassen." (Yannick Besser)</a:t>
            </a:r>
            <a:endParaRPr lang="de-DE">
              <a:cs typeface="Calibri"/>
            </a:endParaRPr>
          </a:p>
          <a:p>
            <a:pPr marL="0" indent="0">
              <a:buNone/>
            </a:pPr>
            <a:endParaRPr lang="de-DE" sz="1400">
              <a:cs typeface="Calibri"/>
            </a:endParaRPr>
          </a:p>
          <a:p>
            <a:pPr marL="0" indent="0">
              <a:buNone/>
            </a:pPr>
            <a:r>
              <a:rPr lang="de-DE" sz="1400" dirty="0">
                <a:cs typeface="Calibri"/>
              </a:rPr>
              <a:t>"Die Autorin schreibt anschaulich, genau und spannend." (Philipp Röder)</a:t>
            </a:r>
          </a:p>
          <a:p>
            <a:pPr marL="0" indent="0">
              <a:buNone/>
            </a:pPr>
            <a:endParaRPr lang="de-DE" sz="1400">
              <a:cs typeface="Calibri"/>
            </a:endParaRPr>
          </a:p>
          <a:p>
            <a:pPr marL="0" indent="0">
              <a:buNone/>
            </a:pPr>
            <a:r>
              <a:rPr lang="de-DE" sz="1400" dirty="0">
                <a:cs typeface="Calibri"/>
              </a:rPr>
              <a:t>"Ich fand das Buch insgesamt (…) gut und lesenswert, weil (…) es auf einer echten Geschichte basiert und es interessant ist." (Alexander Buth)</a:t>
            </a:r>
          </a:p>
          <a:p>
            <a:pPr marL="0" indent="0">
              <a:buNone/>
            </a:pPr>
            <a:endParaRPr lang="de-DE" sz="1400">
              <a:cs typeface="Calibri"/>
            </a:endParaRPr>
          </a:p>
          <a:p>
            <a:pPr marL="0" indent="0">
              <a:buNone/>
            </a:pPr>
            <a:r>
              <a:rPr lang="de-DE" sz="1400" dirty="0">
                <a:cs typeface="Calibri"/>
              </a:rPr>
              <a:t>"Ich würde das Buch weiterempfehlen." (Jonas </a:t>
            </a:r>
            <a:r>
              <a:rPr lang="de-DE" sz="1400" dirty="0" err="1">
                <a:cs typeface="Calibri"/>
              </a:rPr>
              <a:t>Rasekhi</a:t>
            </a:r>
            <a:r>
              <a:rPr lang="de-DE" sz="1400" dirty="0">
                <a:cs typeface="Calibri"/>
              </a:rPr>
              <a:t>)</a:t>
            </a:r>
          </a:p>
          <a:p>
            <a:pPr marL="0" indent="0">
              <a:buNone/>
            </a:pPr>
            <a:endParaRPr lang="de-DE" sz="1400" dirty="0">
              <a:cs typeface="Calibri"/>
            </a:endParaRPr>
          </a:p>
          <a:p>
            <a:pPr marL="0" indent="0">
              <a:buNone/>
            </a:pPr>
            <a:r>
              <a:rPr lang="de-DE" sz="1400" dirty="0">
                <a:cs typeface="Calibri"/>
              </a:rPr>
              <a:t>"Das Buch enthält sehr spannende, traurige, komische sowie (…) lustige Stellen." (Elisabeth </a:t>
            </a:r>
            <a:r>
              <a:rPr lang="de-DE" sz="1400" dirty="0" err="1">
                <a:cs typeface="Calibri"/>
              </a:rPr>
              <a:t>Dabizha</a:t>
            </a:r>
            <a:r>
              <a:rPr lang="de-DE" sz="1400" dirty="0">
                <a:cs typeface="Calibri"/>
              </a:rPr>
              <a:t>)</a:t>
            </a:r>
          </a:p>
          <a:p>
            <a:pPr marL="0" indent="0">
              <a:buNone/>
            </a:pPr>
            <a:endParaRPr lang="de-DE" sz="1400">
              <a:cs typeface="Calibri"/>
            </a:endParaRPr>
          </a:p>
          <a:p>
            <a:pPr marL="0" indent="0">
              <a:buNone/>
            </a:pPr>
            <a:r>
              <a:rPr lang="de-DE" sz="1400" dirty="0">
                <a:cs typeface="Calibri"/>
              </a:rPr>
              <a:t>"(Ich würde) dieses Buch an Leute empfehlen, die Geschichte und Sachbücher mögen." (Samia </a:t>
            </a:r>
            <a:r>
              <a:rPr lang="de-DE" sz="1400" dirty="0" err="1">
                <a:cs typeface="Calibri"/>
              </a:rPr>
              <a:t>Benamar</a:t>
            </a:r>
            <a:r>
              <a:rPr lang="de-DE" sz="1400" dirty="0">
                <a:cs typeface="Calibri"/>
              </a:rPr>
              <a:t>)</a:t>
            </a:r>
          </a:p>
          <a:p>
            <a:pPr marL="0" indent="0">
              <a:buNone/>
            </a:pPr>
            <a:endParaRPr lang="de-DE" sz="1400" dirty="0">
              <a:cs typeface="Calibri"/>
            </a:endParaRPr>
          </a:p>
          <a:p>
            <a:pPr marL="0" indent="0">
              <a:buNone/>
            </a:pPr>
            <a:r>
              <a:rPr lang="de-DE" sz="1400" dirty="0">
                <a:cs typeface="Calibri"/>
              </a:rPr>
              <a:t>"Der Jugendroman "Als Hitler das rosa Kaninchen stahl" ist (…) sehr interessant und gut geschrieben." (Tim </a:t>
            </a:r>
            <a:r>
              <a:rPr lang="de-DE" sz="1400" dirty="0" err="1">
                <a:cs typeface="Calibri"/>
              </a:rPr>
              <a:t>Jackel</a:t>
            </a:r>
            <a:r>
              <a:rPr lang="de-DE" sz="1400" dirty="0">
                <a:cs typeface="Calibri"/>
              </a:rPr>
              <a:t>)</a:t>
            </a:r>
          </a:p>
          <a:p>
            <a:pPr marL="0" indent="0">
              <a:buNone/>
            </a:pPr>
            <a:endParaRPr lang="de-DE" sz="1400" dirty="0">
              <a:cs typeface="Calibri"/>
            </a:endParaRPr>
          </a:p>
          <a:p>
            <a:pPr marL="0" indent="0">
              <a:buNone/>
            </a:pPr>
            <a:r>
              <a:rPr lang="de-DE" sz="1400" dirty="0">
                <a:cs typeface="Calibri"/>
              </a:rPr>
              <a:t>"Ich fand das Buch, das wir in der Klasse gelesen haben, sehr spannend und mitreißend, vor allem, weil es auf einer wahren Begebenheit basiert und es viele Menschen gab, die zur Zeit Hitlers das gleiche Schicksal wie Anna und ihre Familie erleiden mussten." (Leo </a:t>
            </a:r>
            <a:r>
              <a:rPr lang="de-DE" sz="1400" dirty="0" err="1">
                <a:cs typeface="Calibri"/>
              </a:rPr>
              <a:t>Bäuscher</a:t>
            </a:r>
            <a:r>
              <a:rPr lang="de-DE" sz="1400" dirty="0">
                <a:cs typeface="Calibri"/>
              </a:rPr>
              <a:t>)</a:t>
            </a:r>
          </a:p>
          <a:p>
            <a:pPr marL="0" indent="0">
              <a:buNone/>
            </a:pPr>
            <a:endParaRPr lang="de-DE" sz="1400" dirty="0">
              <a:cs typeface="Calibri"/>
            </a:endParaRPr>
          </a:p>
          <a:p>
            <a:pPr marL="0" indent="0">
              <a:buNone/>
            </a:pPr>
            <a:r>
              <a:rPr lang="de-DE" sz="1400" dirty="0">
                <a:cs typeface="Calibri"/>
              </a:rPr>
              <a:t>"Ich finde, das ist ein schönes Buch, weil man viel über das Leben lernen </a:t>
            </a:r>
            <a:r>
              <a:rPr lang="de-DE" sz="1400">
                <a:cs typeface="Calibri"/>
              </a:rPr>
              <a:t>konnte (…)." (</a:t>
            </a:r>
            <a:r>
              <a:rPr lang="de-DE" sz="1400" dirty="0" err="1">
                <a:cs typeface="Calibri"/>
              </a:rPr>
              <a:t>Yuna</a:t>
            </a:r>
            <a:r>
              <a:rPr lang="de-DE" sz="1400" dirty="0">
                <a:cs typeface="Calibri"/>
              </a:rPr>
              <a:t> See)</a:t>
            </a:r>
          </a:p>
          <a:p>
            <a:pPr marL="0" indent="0">
              <a:buNone/>
            </a:pPr>
            <a:endParaRPr lang="de-DE" sz="1400" dirty="0">
              <a:cs typeface="Calibri"/>
            </a:endParaRPr>
          </a:p>
          <a:p>
            <a:pPr marL="0" indent="0">
              <a:buNone/>
            </a:pPr>
            <a:endParaRPr lang="de-DE" sz="1400" dirty="0">
              <a:cs typeface="Calibri"/>
            </a:endParaRPr>
          </a:p>
          <a:p>
            <a:pPr marL="0" indent="0">
              <a:buNone/>
            </a:pPr>
            <a:endParaRPr lang="de-DE" sz="1400" dirty="0">
              <a:cs typeface="Calibri"/>
            </a:endParaRPr>
          </a:p>
          <a:p>
            <a:pPr marL="0" indent="0">
              <a:buNone/>
            </a:pPr>
            <a:endParaRPr lang="de-DE" sz="1400">
              <a:cs typeface="Calibri"/>
            </a:endParaRPr>
          </a:p>
          <a:p>
            <a:pPr marL="0" indent="0">
              <a:buNone/>
            </a:pPr>
            <a:endParaRPr lang="de-DE" sz="1400">
              <a:cs typeface="Calibri"/>
            </a:endParaRPr>
          </a:p>
        </p:txBody>
      </p:sp>
    </p:spTree>
    <p:extLst>
      <p:ext uri="{BB962C8B-B14F-4D97-AF65-F5344CB8AC3E}">
        <p14:creationId xmlns:p14="http://schemas.microsoft.com/office/powerpoint/2010/main" val="2724813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D63188B-C92D-4606-95DB-0601ED0EC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2927A7B7-1B6D-432E-B2C4-E71C6C361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27DBEE0-99A4-4464-9371-C89D97E7A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custGeom>
            <a:avLst/>
            <a:gdLst>
              <a:gd name="connsiteX0" fmla="*/ 0 w 12192000"/>
              <a:gd name="connsiteY0" fmla="*/ 0 h 6858000"/>
              <a:gd name="connsiteX1" fmla="*/ 7136182 w 12192000"/>
              <a:gd name="connsiteY1" fmla="*/ 0 h 6858000"/>
              <a:gd name="connsiteX2" fmla="*/ 7136182 w 12192000"/>
              <a:gd name="connsiteY2" fmla="*/ 335 h 6858000"/>
              <a:gd name="connsiteX3" fmla="*/ 7215619 w 12192000"/>
              <a:gd name="connsiteY3" fmla="*/ 2368586 h 6858000"/>
              <a:gd name="connsiteX4" fmla="*/ 7295436 w 12192000"/>
              <a:gd name="connsiteY4" fmla="*/ 3753611 h 6858000"/>
              <a:gd name="connsiteX5" fmla="*/ 7397299 w 12192000"/>
              <a:gd name="connsiteY5" fmla="*/ 4072305 h 6858000"/>
              <a:gd name="connsiteX6" fmla="*/ 7445569 w 12192000"/>
              <a:gd name="connsiteY6" fmla="*/ 4526719 h 6858000"/>
              <a:gd name="connsiteX7" fmla="*/ 7531468 w 12192000"/>
              <a:gd name="connsiteY7" fmla="*/ 5116854 h 6858000"/>
              <a:gd name="connsiteX8" fmla="*/ 7590760 w 12192000"/>
              <a:gd name="connsiteY8" fmla="*/ 5630249 h 6858000"/>
              <a:gd name="connsiteX9" fmla="*/ 7884185 w 12192000"/>
              <a:gd name="connsiteY9" fmla="*/ 5724081 h 6858000"/>
              <a:gd name="connsiteX10" fmla="*/ 8115655 w 12192000"/>
              <a:gd name="connsiteY10" fmla="*/ 5424488 h 6858000"/>
              <a:gd name="connsiteX11" fmla="*/ 8264267 w 12192000"/>
              <a:gd name="connsiteY11" fmla="*/ 5616845 h 6858000"/>
              <a:gd name="connsiteX12" fmla="*/ 8453928 w 12192000"/>
              <a:gd name="connsiteY12" fmla="*/ 5348754 h 6858000"/>
              <a:gd name="connsiteX13" fmla="*/ 8615844 w 12192000"/>
              <a:gd name="connsiteY13" fmla="*/ 5190580 h 6858000"/>
              <a:gd name="connsiteX14" fmla="*/ 8701363 w 12192000"/>
              <a:gd name="connsiteY14" fmla="*/ 4645684 h 6858000"/>
              <a:gd name="connsiteX15" fmla="*/ 8801704 w 12192000"/>
              <a:gd name="connsiteY15" fmla="*/ 4490862 h 6858000"/>
              <a:gd name="connsiteX16" fmla="*/ 8859097 w 12192000"/>
              <a:gd name="connsiteY16" fmla="*/ 4649036 h 6858000"/>
              <a:gd name="connsiteX17" fmla="*/ 8816528 w 12192000"/>
              <a:gd name="connsiteY17" fmla="*/ 5258608 h 6858000"/>
              <a:gd name="connsiteX18" fmla="*/ 8908507 w 12192000"/>
              <a:gd name="connsiteY18" fmla="*/ 5148354 h 6858000"/>
              <a:gd name="connsiteX19" fmla="*/ 9112612 w 12192000"/>
              <a:gd name="connsiteY19" fmla="*/ 4460032 h 6858000"/>
              <a:gd name="connsiteX20" fmla="*/ 9242220 w 12192000"/>
              <a:gd name="connsiteY20" fmla="*/ 4342071 h 6858000"/>
              <a:gd name="connsiteX21" fmla="*/ 9341422 w 12192000"/>
              <a:gd name="connsiteY21" fmla="*/ 4562911 h 6858000"/>
              <a:gd name="connsiteX22" fmla="*/ 9480152 w 12192000"/>
              <a:gd name="connsiteY22" fmla="*/ 5150031 h 6858000"/>
              <a:gd name="connsiteX23" fmla="*/ 9561110 w 12192000"/>
              <a:gd name="connsiteY23" fmla="*/ 4866524 h 6858000"/>
              <a:gd name="connsiteX24" fmla="*/ 9881520 w 12192000"/>
              <a:gd name="connsiteY24" fmla="*/ 4313922 h 6858000"/>
              <a:gd name="connsiteX25" fmla="*/ 10094366 w 12192000"/>
              <a:gd name="connsiteY25" fmla="*/ 4813241 h 6858000"/>
              <a:gd name="connsiteX26" fmla="*/ 10237276 w 12192000"/>
              <a:gd name="connsiteY26" fmla="*/ 4416132 h 6858000"/>
              <a:gd name="connsiteX27" fmla="*/ 10324315 w 12192000"/>
              <a:gd name="connsiteY27" fmla="*/ 4322299 h 6858000"/>
              <a:gd name="connsiteX28" fmla="*/ 10344080 w 12192000"/>
              <a:gd name="connsiteY28" fmla="*/ 4373907 h 6858000"/>
              <a:gd name="connsiteX29" fmla="*/ 10527280 w 12192000"/>
              <a:gd name="connsiteY29" fmla="*/ 3490211 h 6858000"/>
              <a:gd name="connsiteX30" fmla="*/ 10594174 w 12192000"/>
              <a:gd name="connsiteY30" fmla="*/ 3861183 h 6858000"/>
              <a:gd name="connsiteX31" fmla="*/ 11258180 w 12192000"/>
              <a:gd name="connsiteY31" fmla="*/ 1488576 h 6858000"/>
              <a:gd name="connsiteX32" fmla="*/ 11362322 w 12192000"/>
              <a:gd name="connsiteY32" fmla="*/ 0 h 6858000"/>
              <a:gd name="connsiteX33" fmla="*/ 12192000 w 12192000"/>
              <a:gd name="connsiteY33" fmla="*/ 0 h 6858000"/>
              <a:gd name="connsiteX34" fmla="*/ 12192000 w 12192000"/>
              <a:gd name="connsiteY34" fmla="*/ 6858000 h 6858000"/>
              <a:gd name="connsiteX35" fmla="*/ 0 w 12192000"/>
              <a:gd name="connsiteY3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192000" h="6858000">
                <a:moveTo>
                  <a:pt x="0" y="0"/>
                </a:moveTo>
                <a:lnTo>
                  <a:pt x="7136182" y="0"/>
                </a:lnTo>
                <a:lnTo>
                  <a:pt x="7136182" y="335"/>
                </a:lnTo>
                <a:cubicBezTo>
                  <a:pt x="7149485" y="1194346"/>
                  <a:pt x="7215999" y="2368586"/>
                  <a:pt x="7215619" y="2368586"/>
                </a:cubicBezTo>
                <a:cubicBezTo>
                  <a:pt x="7215999" y="2370261"/>
                  <a:pt x="7261609" y="3524058"/>
                  <a:pt x="7295436" y="3753611"/>
                </a:cubicBezTo>
                <a:cubicBezTo>
                  <a:pt x="7329643" y="3986516"/>
                  <a:pt x="7366892" y="3841746"/>
                  <a:pt x="7397299" y="4072305"/>
                </a:cubicBezTo>
                <a:cubicBezTo>
                  <a:pt x="7410602" y="4226792"/>
                  <a:pt x="7396538" y="4381615"/>
                  <a:pt x="7445569" y="4526719"/>
                </a:cubicBezTo>
                <a:cubicBezTo>
                  <a:pt x="7442148" y="4749905"/>
                  <a:pt x="7507522" y="4896349"/>
                  <a:pt x="7531468" y="5116854"/>
                </a:cubicBezTo>
                <a:cubicBezTo>
                  <a:pt x="7542490" y="5292454"/>
                  <a:pt x="7518165" y="5467049"/>
                  <a:pt x="7590760" y="5630249"/>
                </a:cubicBezTo>
                <a:cubicBezTo>
                  <a:pt x="7648913" y="5755916"/>
                  <a:pt x="7723029" y="5854440"/>
                  <a:pt x="7884185" y="5724081"/>
                </a:cubicBezTo>
                <a:cubicBezTo>
                  <a:pt x="7883045" y="5562555"/>
                  <a:pt x="8152523" y="5586684"/>
                  <a:pt x="8115655" y="5424488"/>
                </a:cubicBezTo>
                <a:cubicBezTo>
                  <a:pt x="8237281" y="5459341"/>
                  <a:pt x="8173428" y="5573280"/>
                  <a:pt x="8264267" y="5616845"/>
                </a:cubicBezTo>
                <a:cubicBezTo>
                  <a:pt x="8342565" y="5535411"/>
                  <a:pt x="8290493" y="5372882"/>
                  <a:pt x="8453928" y="5348754"/>
                </a:cubicBezTo>
                <a:cubicBezTo>
                  <a:pt x="8621165" y="5384611"/>
                  <a:pt x="8603300" y="5278045"/>
                  <a:pt x="8615844" y="5190580"/>
                </a:cubicBezTo>
                <a:cubicBezTo>
                  <a:pt x="8640930" y="4983479"/>
                  <a:pt x="8661074" y="4848093"/>
                  <a:pt x="8701363" y="4645684"/>
                </a:cubicBezTo>
                <a:cubicBezTo>
                  <a:pt x="8712764" y="4595082"/>
                  <a:pt x="8689960" y="4479468"/>
                  <a:pt x="8801704" y="4490862"/>
                </a:cubicBezTo>
                <a:cubicBezTo>
                  <a:pt x="8887983" y="4501920"/>
                  <a:pt x="8855296" y="4593407"/>
                  <a:pt x="8859097" y="4649036"/>
                </a:cubicBezTo>
                <a:cubicBezTo>
                  <a:pt x="8892544" y="4963372"/>
                  <a:pt x="8818808" y="4944941"/>
                  <a:pt x="8816528" y="5258608"/>
                </a:cubicBezTo>
                <a:cubicBezTo>
                  <a:pt x="8816147" y="5271006"/>
                  <a:pt x="8871260" y="5282066"/>
                  <a:pt x="8908507" y="5148354"/>
                </a:cubicBezTo>
                <a:cubicBezTo>
                  <a:pt x="8981484" y="4884620"/>
                  <a:pt x="9068522" y="4676850"/>
                  <a:pt x="9112612" y="4460032"/>
                </a:cubicBezTo>
                <a:cubicBezTo>
                  <a:pt x="9165063" y="4506612"/>
                  <a:pt x="9210294" y="4296495"/>
                  <a:pt x="9242220" y="4342071"/>
                </a:cubicBezTo>
                <a:cubicBezTo>
                  <a:pt x="9257044" y="4418812"/>
                  <a:pt x="9283648" y="4492872"/>
                  <a:pt x="9341422" y="4562911"/>
                </a:cubicBezTo>
                <a:cubicBezTo>
                  <a:pt x="9391213" y="4774703"/>
                  <a:pt x="9336860" y="4972085"/>
                  <a:pt x="9480152" y="5150031"/>
                </a:cubicBezTo>
                <a:cubicBezTo>
                  <a:pt x="9480152" y="5150031"/>
                  <a:pt x="9482432" y="5095407"/>
                  <a:pt x="9561110" y="4866524"/>
                </a:cubicBezTo>
                <a:cubicBezTo>
                  <a:pt x="9624583" y="4682212"/>
                  <a:pt x="9705921" y="4777385"/>
                  <a:pt x="9881520" y="4313922"/>
                </a:cubicBezTo>
                <a:cubicBezTo>
                  <a:pt x="9929790" y="4492202"/>
                  <a:pt x="9821466" y="4720414"/>
                  <a:pt x="10094366" y="4813241"/>
                </a:cubicBezTo>
                <a:cubicBezTo>
                  <a:pt x="10147197" y="4677855"/>
                  <a:pt x="10106528" y="4511974"/>
                  <a:pt x="10237276" y="4416132"/>
                </a:cubicBezTo>
                <a:cubicBezTo>
                  <a:pt x="10275285" y="4388317"/>
                  <a:pt x="10302651" y="4356481"/>
                  <a:pt x="10324315" y="4322299"/>
                </a:cubicBezTo>
                <a:cubicBezTo>
                  <a:pt x="10330777" y="4339726"/>
                  <a:pt x="10337619" y="4357821"/>
                  <a:pt x="10344080" y="4373907"/>
                </a:cubicBezTo>
                <a:cubicBezTo>
                  <a:pt x="10370306" y="4346763"/>
                  <a:pt x="10519678" y="3662796"/>
                  <a:pt x="10527280" y="3490211"/>
                </a:cubicBezTo>
                <a:cubicBezTo>
                  <a:pt x="10565288" y="3612863"/>
                  <a:pt x="10594174" y="3861183"/>
                  <a:pt x="10594174" y="3861183"/>
                </a:cubicBezTo>
                <a:cubicBezTo>
                  <a:pt x="10594174" y="3861183"/>
                  <a:pt x="10758371" y="3809910"/>
                  <a:pt x="11258180" y="1488576"/>
                </a:cubicBezTo>
                <a:cubicBezTo>
                  <a:pt x="11297708" y="1305268"/>
                  <a:pt x="11334195" y="675255"/>
                  <a:pt x="11362322" y="0"/>
                </a:cubicBez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527E6C0-C82B-43EC-A524-290A0D428C1F}"/>
              </a:ext>
            </a:extLst>
          </p:cNvPr>
          <p:cNvSpPr>
            <a:spLocks noGrp="1"/>
          </p:cNvSpPr>
          <p:nvPr>
            <p:ph type="title"/>
          </p:nvPr>
        </p:nvSpPr>
        <p:spPr>
          <a:xfrm>
            <a:off x="5967573" y="3606386"/>
            <a:ext cx="5257800" cy="1959086"/>
          </a:xfrm>
        </p:spPr>
        <p:txBody>
          <a:bodyPr vert="horz" lIns="91440" tIns="45720" rIns="91440" bIns="45720" rtlCol="0" anchor="b">
            <a:normAutofit fontScale="90000"/>
          </a:bodyPr>
          <a:lstStyle/>
          <a:p>
            <a:br>
              <a:rPr lang="en-US" sz="3700" dirty="0"/>
            </a:br>
            <a:br>
              <a:rPr lang="en-US" sz="3700" dirty="0"/>
            </a:br>
            <a:br>
              <a:rPr lang="en-US" sz="3700" dirty="0"/>
            </a:br>
            <a:r>
              <a:rPr lang="en-US" sz="3700"/>
              <a:t>Quellen</a:t>
            </a:r>
            <a:r>
              <a:rPr lang="en-US" sz="3700" kern="1200">
                <a:latin typeface="+mj-lt"/>
                <a:ea typeface="+mj-ea"/>
                <a:cs typeface="+mj-cs"/>
              </a:rPr>
              <a:t>: </a:t>
            </a:r>
            <a:br>
              <a:rPr lang="en-US" sz="3700" kern="1200" dirty="0"/>
            </a:br>
            <a:r>
              <a:rPr lang="en-US" sz="3700" kern="1200" dirty="0">
                <a:latin typeface="+mj-lt"/>
                <a:ea typeface="+mj-ea"/>
                <a:cs typeface="+mj-cs"/>
              </a:rPr>
              <a:t>Judith Kerr: Als Hitler das rosa </a:t>
            </a:r>
            <a:r>
              <a:rPr lang="en-US" sz="3700" kern="1200" dirty="0" err="1">
                <a:latin typeface="+mj-lt"/>
                <a:ea typeface="+mj-ea"/>
                <a:cs typeface="+mj-cs"/>
              </a:rPr>
              <a:t>Kaninchen</a:t>
            </a:r>
            <a:r>
              <a:rPr lang="en-US" sz="3700" kern="1200" dirty="0">
                <a:latin typeface="+mj-lt"/>
                <a:ea typeface="+mj-ea"/>
                <a:cs typeface="+mj-cs"/>
              </a:rPr>
              <a:t> </a:t>
            </a:r>
            <a:r>
              <a:rPr lang="en-US" sz="3700" kern="1200" dirty="0" err="1">
                <a:latin typeface="+mj-lt"/>
                <a:ea typeface="+mj-ea"/>
                <a:cs typeface="+mj-cs"/>
              </a:rPr>
              <a:t>stahl</a:t>
            </a:r>
            <a:r>
              <a:rPr lang="en-US" sz="3700" kern="1200" dirty="0">
                <a:latin typeface="+mj-lt"/>
                <a:ea typeface="+mj-ea"/>
                <a:cs typeface="+mj-cs"/>
              </a:rPr>
              <a:t>. Ravensburger Verlag: </a:t>
            </a:r>
            <a:br>
              <a:rPr lang="en-US" sz="3700" kern="1200" dirty="0"/>
            </a:br>
            <a:r>
              <a:rPr lang="en-US" sz="3700" kern="1200" dirty="0">
                <a:latin typeface="+mj-lt"/>
                <a:ea typeface="+mj-ea"/>
                <a:cs typeface="+mj-cs"/>
              </a:rPr>
              <a:t>32. Edition, 1997</a:t>
            </a:r>
            <a:br>
              <a:rPr lang="en-US" sz="3700" dirty="0"/>
            </a:br>
            <a:br>
              <a:rPr lang="en-US" sz="3700" dirty="0"/>
            </a:br>
            <a:r>
              <a:rPr lang="en-US" sz="3700" dirty="0" err="1">
                <a:cs typeface="Calibri Light"/>
              </a:rPr>
              <a:t>Lesetagebücher</a:t>
            </a:r>
            <a:r>
              <a:rPr lang="en-US" sz="3700" dirty="0">
                <a:cs typeface="Calibri Light"/>
              </a:rPr>
              <a:t> der </a:t>
            </a:r>
            <a:r>
              <a:rPr lang="en-US" sz="3700" dirty="0" err="1">
                <a:cs typeface="Calibri Light"/>
              </a:rPr>
              <a:t>Schülerinnen</a:t>
            </a:r>
            <a:r>
              <a:rPr lang="en-US" sz="3700" dirty="0">
                <a:cs typeface="Calibri Light"/>
              </a:rPr>
              <a:t> und Schüler der Klasse 7.6</a:t>
            </a:r>
            <a:endParaRPr lang="en-US" sz="3700" kern="1200" dirty="0">
              <a:latin typeface="+mj-lt"/>
              <a:cs typeface="Calibri Light"/>
            </a:endParaRPr>
          </a:p>
        </p:txBody>
      </p:sp>
      <p:pic>
        <p:nvPicPr>
          <p:cNvPr id="3" name="Grafik 3" descr="Ein Bild, das Text, Wand enthält.&#10;&#10;Beschreibung automatisch generiert.">
            <a:extLst>
              <a:ext uri="{FF2B5EF4-FFF2-40B4-BE49-F238E27FC236}">
                <a16:creationId xmlns:a16="http://schemas.microsoft.com/office/drawing/2014/main" id="{8D1F130E-9C67-42A6-A206-C73FC3804CC6}"/>
              </a:ext>
            </a:extLst>
          </p:cNvPr>
          <p:cNvPicPr>
            <a:picLocks noChangeAspect="1"/>
          </p:cNvPicPr>
          <p:nvPr/>
        </p:nvPicPr>
        <p:blipFill>
          <a:blip r:embed="rId2"/>
          <a:stretch>
            <a:fillRect/>
          </a:stretch>
        </p:blipFill>
        <p:spPr>
          <a:xfrm>
            <a:off x="2184823" y="439208"/>
            <a:ext cx="2067136" cy="3217333"/>
          </a:xfrm>
          <a:prstGeom prst="rect">
            <a:avLst/>
          </a:prstGeom>
        </p:spPr>
      </p:pic>
      <p:sp>
        <p:nvSpPr>
          <p:cNvPr id="4" name="Textfeld 3">
            <a:extLst>
              <a:ext uri="{FF2B5EF4-FFF2-40B4-BE49-F238E27FC236}">
                <a16:creationId xmlns:a16="http://schemas.microsoft.com/office/drawing/2014/main" id="{D9D14407-B755-4FCF-9157-4A71F60E6E4B}"/>
              </a:ext>
            </a:extLst>
          </p:cNvPr>
          <p:cNvSpPr txBox="1"/>
          <p:nvPr/>
        </p:nvSpPr>
        <p:spPr>
          <a:xfrm>
            <a:off x="2180303" y="385178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dirty="0"/>
              <a:t>Bild: Elias Geiger</a:t>
            </a:r>
            <a:endParaRPr lang="de-DE" dirty="0">
              <a:cs typeface="Calibri"/>
            </a:endParaRPr>
          </a:p>
        </p:txBody>
      </p:sp>
    </p:spTree>
    <p:extLst>
      <p:ext uri="{BB962C8B-B14F-4D97-AF65-F5344CB8AC3E}">
        <p14:creationId xmlns:p14="http://schemas.microsoft.com/office/powerpoint/2010/main" val="1027794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el 1">
            <a:extLst>
              <a:ext uri="{FF2B5EF4-FFF2-40B4-BE49-F238E27FC236}">
                <a16:creationId xmlns:a16="http://schemas.microsoft.com/office/drawing/2014/main" id="{4706495A-E12B-4964-8176-753CD77323E6}"/>
              </a:ext>
            </a:extLst>
          </p:cNvPr>
          <p:cNvSpPr>
            <a:spLocks noGrp="1"/>
          </p:cNvSpPr>
          <p:nvPr>
            <p:ph type="title"/>
          </p:nvPr>
        </p:nvSpPr>
        <p:spPr>
          <a:xfrm>
            <a:off x="838200" y="713312"/>
            <a:ext cx="4038600" cy="5431376"/>
          </a:xfrm>
        </p:spPr>
        <p:txBody>
          <a:bodyPr>
            <a:normAutofit/>
          </a:bodyPr>
          <a:lstStyle/>
          <a:p>
            <a:r>
              <a:rPr lang="de-DE">
                <a:cs typeface="Calibri Light"/>
              </a:rPr>
              <a:t>Die politischen Verhältnisse in Deutschland haben sich geändert...</a:t>
            </a:r>
            <a:endParaRPr lang="de-DE"/>
          </a:p>
        </p:txBody>
      </p:sp>
      <p:sp>
        <p:nvSpPr>
          <p:cNvPr id="3" name="Textplatzhalter 2">
            <a:extLst>
              <a:ext uri="{FF2B5EF4-FFF2-40B4-BE49-F238E27FC236}">
                <a16:creationId xmlns:a16="http://schemas.microsoft.com/office/drawing/2014/main" id="{1260788E-76D0-452A-B5DB-30AF8FBACFD6}"/>
              </a:ext>
            </a:extLst>
          </p:cNvPr>
          <p:cNvSpPr>
            <a:spLocks noGrp="1"/>
          </p:cNvSpPr>
          <p:nvPr>
            <p:ph idx="1"/>
          </p:nvPr>
        </p:nvSpPr>
        <p:spPr>
          <a:xfrm>
            <a:off x="6095999" y="713313"/>
            <a:ext cx="5257801" cy="5431376"/>
          </a:xfrm>
        </p:spPr>
        <p:txBody>
          <a:bodyPr vert="horz" lIns="91440" tIns="45720" rIns="91440" bIns="45720" rtlCol="0" anchor="ctr">
            <a:normAutofit fontScale="85000" lnSpcReduction="20000"/>
          </a:bodyPr>
          <a:lstStyle/>
          <a:p>
            <a:pPr marL="0" indent="0">
              <a:buNone/>
            </a:pPr>
            <a:endParaRPr lang="de-DE" sz="1900" dirty="0">
              <a:cs typeface="Calibri"/>
            </a:endParaRPr>
          </a:p>
          <a:p>
            <a:pPr marL="0" indent="0">
              <a:buNone/>
            </a:pPr>
            <a:endParaRPr lang="de-DE" sz="1900" dirty="0">
              <a:cs typeface="Calibri"/>
            </a:endParaRPr>
          </a:p>
          <a:p>
            <a:pPr marL="0" indent="0">
              <a:buNone/>
            </a:pPr>
            <a:r>
              <a:rPr lang="de-DE" sz="1900" dirty="0">
                <a:cs typeface="Calibri"/>
              </a:rPr>
              <a:t>"Als Hitler das rosa Kaninchen stahl" ist ein Roman von Judith Kerr, welcher auf einer wahren Geschichte basiert. Es geht um die anfangs neun Jahre alte Anna und ihre Familie, welche aus Deutschland fliehen muss, da sie jüdisch ist." (Nathan Bonin, 7.6)</a:t>
            </a:r>
          </a:p>
          <a:p>
            <a:pPr marL="0" indent="0">
              <a:buNone/>
            </a:pPr>
            <a:endParaRPr lang="de-DE" sz="1900" dirty="0">
              <a:cs typeface="Calibri"/>
            </a:endParaRPr>
          </a:p>
          <a:p>
            <a:pPr marL="0" indent="0">
              <a:buNone/>
            </a:pPr>
            <a:r>
              <a:rPr lang="de-DE" sz="1900" dirty="0">
                <a:cs typeface="Calibri"/>
              </a:rPr>
              <a:t>Schon zu Beginn des Romans erfahren wir, dass Anna und ihre Freundin ein Wahlplakat von Hitler betrachten: </a:t>
            </a:r>
            <a:endParaRPr lang="de-DE"/>
          </a:p>
          <a:p>
            <a:pPr marL="0" indent="0">
              <a:buNone/>
            </a:pPr>
            <a:endParaRPr lang="de-DE" sz="1900">
              <a:cs typeface="Calibri"/>
            </a:endParaRPr>
          </a:p>
          <a:p>
            <a:pPr marL="0" indent="0">
              <a:buNone/>
            </a:pPr>
            <a:r>
              <a:rPr lang="de-DE" sz="1900" dirty="0">
                <a:cs typeface="Calibri"/>
              </a:rPr>
              <a:t>"Er will, dass alle bei den Wahlen für ihn stimmen und dann den Juden den Riegel vorschieben." (S. 8)</a:t>
            </a:r>
          </a:p>
          <a:p>
            <a:pPr marL="0" indent="0">
              <a:buNone/>
            </a:pPr>
            <a:endParaRPr lang="de-DE" sz="1900">
              <a:cs typeface="Calibri"/>
            </a:endParaRPr>
          </a:p>
          <a:p>
            <a:pPr marL="0" indent="0">
              <a:buNone/>
            </a:pPr>
            <a:r>
              <a:rPr lang="de-DE" sz="1900" dirty="0">
                <a:cs typeface="Calibri"/>
              </a:rPr>
              <a:t>Schon bald ändern sich die politischen Verhältnisse in Deutschland:</a:t>
            </a:r>
          </a:p>
          <a:p>
            <a:pPr marL="0" indent="0">
              <a:buNone/>
            </a:pPr>
            <a:endParaRPr lang="de-DE" sz="1900">
              <a:cs typeface="Calibri"/>
            </a:endParaRPr>
          </a:p>
          <a:p>
            <a:pPr marL="0" indent="0">
              <a:buNone/>
            </a:pPr>
            <a:r>
              <a:rPr lang="de-DE" sz="1900" dirty="0">
                <a:cs typeface="Calibri"/>
              </a:rPr>
              <a:t>"Du weißt, dass Hitler die Wahl gewonnen hat. Nun, er hat sehr bald darauf die Regierung übernommen, und es ist genauso wie Papa erwartet hat – niemand darf ein Wort gegen Hitler sagen. Wer sich nicht daran hält, wird ins Gefängnis geworfen." (Kapitel 5)</a:t>
            </a:r>
          </a:p>
          <a:p>
            <a:pPr marL="0" indent="0">
              <a:buNone/>
            </a:pPr>
            <a:endParaRPr lang="de-DE" sz="1900">
              <a:cs typeface="Calibri"/>
            </a:endParaRPr>
          </a:p>
          <a:p>
            <a:pPr marL="0" indent="0">
              <a:buNone/>
            </a:pPr>
            <a:endParaRPr lang="de-DE" sz="1900">
              <a:cs typeface="Calibri"/>
            </a:endParaRPr>
          </a:p>
          <a:p>
            <a:pPr marL="0" indent="0">
              <a:buNone/>
            </a:pPr>
            <a:endParaRPr lang="de-DE" sz="1900">
              <a:cs typeface="Calibri"/>
            </a:endParaRPr>
          </a:p>
        </p:txBody>
      </p:sp>
    </p:spTree>
    <p:extLst>
      <p:ext uri="{BB962C8B-B14F-4D97-AF65-F5344CB8AC3E}">
        <p14:creationId xmlns:p14="http://schemas.microsoft.com/office/powerpoint/2010/main" val="1445982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el 1">
            <a:extLst>
              <a:ext uri="{FF2B5EF4-FFF2-40B4-BE49-F238E27FC236}">
                <a16:creationId xmlns:a16="http://schemas.microsoft.com/office/drawing/2014/main" id="{F413FA77-0BEA-4D11-8F63-47ED08B6A2E9}"/>
              </a:ext>
            </a:extLst>
          </p:cNvPr>
          <p:cNvSpPr>
            <a:spLocks noGrp="1"/>
          </p:cNvSpPr>
          <p:nvPr>
            <p:ph type="title"/>
          </p:nvPr>
        </p:nvSpPr>
        <p:spPr>
          <a:xfrm>
            <a:off x="838200" y="713312"/>
            <a:ext cx="4038600" cy="3120796"/>
          </a:xfrm>
        </p:spPr>
        <p:txBody>
          <a:bodyPr>
            <a:normAutofit/>
          </a:bodyPr>
          <a:lstStyle/>
          <a:p>
            <a:r>
              <a:rPr lang="de-DE" dirty="0">
                <a:cs typeface="Calibri Light"/>
              </a:rPr>
              <a:t>Das hat auch Folgen für Anna und ihre Familie...</a:t>
            </a:r>
            <a:endParaRPr lang="de-DE" dirty="0"/>
          </a:p>
        </p:txBody>
      </p:sp>
      <p:sp>
        <p:nvSpPr>
          <p:cNvPr id="3" name="Inhaltsplatzhalter 2">
            <a:extLst>
              <a:ext uri="{FF2B5EF4-FFF2-40B4-BE49-F238E27FC236}">
                <a16:creationId xmlns:a16="http://schemas.microsoft.com/office/drawing/2014/main" id="{8A0FCD54-9661-4309-8E52-29A6BB599B29}"/>
              </a:ext>
            </a:extLst>
          </p:cNvPr>
          <p:cNvSpPr>
            <a:spLocks noGrp="1"/>
          </p:cNvSpPr>
          <p:nvPr>
            <p:ph idx="1"/>
          </p:nvPr>
        </p:nvSpPr>
        <p:spPr>
          <a:xfrm>
            <a:off x="6095999" y="713313"/>
            <a:ext cx="5257801" cy="5431376"/>
          </a:xfrm>
        </p:spPr>
        <p:txBody>
          <a:bodyPr vert="horz" lIns="91440" tIns="45720" rIns="91440" bIns="45720" rtlCol="0" anchor="ctr">
            <a:normAutofit/>
          </a:bodyPr>
          <a:lstStyle/>
          <a:p>
            <a:pPr marL="0" indent="0">
              <a:buNone/>
            </a:pPr>
            <a:r>
              <a:rPr lang="de-DE" sz="2000">
                <a:cs typeface="Calibri" panose="020F0502020204030204"/>
              </a:rPr>
              <a:t>Schon bald muss Anna mit ihrer Familie fliehen, was fast nicht mehr möglich erscheint:</a:t>
            </a:r>
            <a:endParaRPr lang="de-DE" sz="2000"/>
          </a:p>
          <a:p>
            <a:pPr marL="0" indent="0">
              <a:buNone/>
            </a:pPr>
            <a:endParaRPr lang="de-DE" sz="2000">
              <a:cs typeface="Calibri" panose="020F0502020204030204"/>
            </a:endParaRPr>
          </a:p>
          <a:p>
            <a:pPr marL="0" indent="0">
              <a:buNone/>
            </a:pPr>
            <a:r>
              <a:rPr lang="de-DE" sz="2000">
                <a:cs typeface="Calibri" panose="020F0502020204030204"/>
              </a:rPr>
              <a:t>"Papa hat es (den Wahlsieg) von Heimpi erfahren, sagte er mit gespieltem Gleichmut, "am Morgen nach den Wahlen kamen die Nazis in unser Haus. Sie wollten uns die Pässe abnehmen." (Kapitel 5)</a:t>
            </a:r>
          </a:p>
          <a:p>
            <a:pPr marL="0" indent="0">
              <a:buNone/>
            </a:pPr>
            <a:endParaRPr lang="de-DE" sz="2000">
              <a:cs typeface="Calibri" panose="020F0502020204030204"/>
            </a:endParaRPr>
          </a:p>
          <a:p>
            <a:pPr marL="0" indent="0">
              <a:buNone/>
            </a:pPr>
            <a:r>
              <a:rPr lang="de-DE" sz="2000">
                <a:cs typeface="Calibri" panose="020F0502020204030204"/>
              </a:rPr>
              <a:t>und:</a:t>
            </a:r>
          </a:p>
          <a:p>
            <a:pPr marL="0" indent="0">
              <a:buNone/>
            </a:pPr>
            <a:endParaRPr lang="de-DE" sz="2000">
              <a:cs typeface="Calibri" panose="020F0502020204030204"/>
            </a:endParaRPr>
          </a:p>
          <a:p>
            <a:pPr marL="0" indent="0">
              <a:buNone/>
            </a:pPr>
            <a:r>
              <a:rPr lang="de-DE" sz="2000">
                <a:cs typeface="Calibri" panose="020F0502020204030204"/>
              </a:rPr>
              <a:t>"Die Nazis haben alles geklaut", erklärte Max. "Man nennt das Konfiszierung des Eigentums." (Kapitel 5)</a:t>
            </a:r>
          </a:p>
        </p:txBody>
      </p:sp>
      <p:pic>
        <p:nvPicPr>
          <p:cNvPr id="4" name="Grafik 4" descr="Ein Bild, das Text enthält.&#10;&#10;Beschreibung automatisch generiert.">
            <a:extLst>
              <a:ext uri="{FF2B5EF4-FFF2-40B4-BE49-F238E27FC236}">
                <a16:creationId xmlns:a16="http://schemas.microsoft.com/office/drawing/2014/main" id="{62B508BD-ED8D-423D-A714-71553FB68C67}"/>
              </a:ext>
            </a:extLst>
          </p:cNvPr>
          <p:cNvPicPr>
            <a:picLocks noChangeAspect="1"/>
          </p:cNvPicPr>
          <p:nvPr/>
        </p:nvPicPr>
        <p:blipFill>
          <a:blip r:embed="rId2"/>
          <a:stretch>
            <a:fillRect/>
          </a:stretch>
        </p:blipFill>
        <p:spPr>
          <a:xfrm>
            <a:off x="909581" y="3930910"/>
            <a:ext cx="3191435" cy="1965136"/>
          </a:xfrm>
          <a:prstGeom prst="rect">
            <a:avLst/>
          </a:prstGeom>
        </p:spPr>
      </p:pic>
      <p:sp>
        <p:nvSpPr>
          <p:cNvPr id="5" name="Textfeld 4">
            <a:extLst>
              <a:ext uri="{FF2B5EF4-FFF2-40B4-BE49-F238E27FC236}">
                <a16:creationId xmlns:a16="http://schemas.microsoft.com/office/drawing/2014/main" id="{F7C0E498-9C37-41DC-A7BC-18718A86894A}"/>
              </a:ext>
            </a:extLst>
          </p:cNvPr>
          <p:cNvSpPr txBox="1"/>
          <p:nvPr/>
        </p:nvSpPr>
        <p:spPr>
          <a:xfrm rot="10800000" flipV="1">
            <a:off x="899460" y="5787910"/>
            <a:ext cx="310178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dirty="0">
                <a:cs typeface="Calibri"/>
              </a:rPr>
              <a:t>Anna muss das rosa Kaninchen zurücklassen.</a:t>
            </a:r>
          </a:p>
          <a:p>
            <a:r>
              <a:rPr lang="de-DE" dirty="0">
                <a:cs typeface="Calibri"/>
              </a:rPr>
              <a:t>Bild: </a:t>
            </a:r>
            <a:r>
              <a:rPr lang="de-DE" dirty="0" err="1">
                <a:cs typeface="Calibri"/>
              </a:rPr>
              <a:t>Zahia</a:t>
            </a:r>
            <a:r>
              <a:rPr lang="de-DE" dirty="0">
                <a:cs typeface="Calibri"/>
              </a:rPr>
              <a:t> </a:t>
            </a:r>
            <a:r>
              <a:rPr lang="de-DE" dirty="0" err="1">
                <a:cs typeface="Calibri"/>
              </a:rPr>
              <a:t>Ati</a:t>
            </a:r>
          </a:p>
        </p:txBody>
      </p:sp>
    </p:spTree>
    <p:extLst>
      <p:ext uri="{BB962C8B-B14F-4D97-AF65-F5344CB8AC3E}">
        <p14:creationId xmlns:p14="http://schemas.microsoft.com/office/powerpoint/2010/main" val="877965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6">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el 1">
            <a:extLst>
              <a:ext uri="{FF2B5EF4-FFF2-40B4-BE49-F238E27FC236}">
                <a16:creationId xmlns:a16="http://schemas.microsoft.com/office/drawing/2014/main" id="{7729DDCC-D7C1-4C6E-BF6C-A08DE6B29E5B}"/>
              </a:ext>
            </a:extLst>
          </p:cNvPr>
          <p:cNvSpPr>
            <a:spLocks noGrp="1"/>
          </p:cNvSpPr>
          <p:nvPr>
            <p:ph type="title"/>
          </p:nvPr>
        </p:nvSpPr>
        <p:spPr>
          <a:xfrm>
            <a:off x="838200" y="713312"/>
            <a:ext cx="4038600" cy="5431376"/>
          </a:xfrm>
        </p:spPr>
        <p:txBody>
          <a:bodyPr>
            <a:normAutofit/>
          </a:bodyPr>
          <a:lstStyle/>
          <a:p>
            <a:r>
              <a:rPr lang="de-DE" dirty="0">
                <a:cs typeface="Calibri Light"/>
              </a:rPr>
              <a:t>Auf der </a:t>
            </a:r>
            <a:br>
              <a:rPr lang="de-DE" dirty="0">
                <a:cs typeface="Calibri Light"/>
              </a:rPr>
            </a:br>
            <a:r>
              <a:rPr lang="de-DE" dirty="0">
                <a:cs typeface="Calibri Light"/>
              </a:rPr>
              <a:t>Flucht ...</a:t>
            </a:r>
            <a:endParaRPr lang="de-DE" dirty="0"/>
          </a:p>
        </p:txBody>
      </p:sp>
      <p:sp>
        <p:nvSpPr>
          <p:cNvPr id="3" name="Inhaltsplatzhalter 2">
            <a:extLst>
              <a:ext uri="{FF2B5EF4-FFF2-40B4-BE49-F238E27FC236}">
                <a16:creationId xmlns:a16="http://schemas.microsoft.com/office/drawing/2014/main" id="{371704AB-9109-4227-B9F9-74CE3601484E}"/>
              </a:ext>
            </a:extLst>
          </p:cNvPr>
          <p:cNvSpPr>
            <a:spLocks noGrp="1"/>
          </p:cNvSpPr>
          <p:nvPr>
            <p:ph idx="1"/>
          </p:nvPr>
        </p:nvSpPr>
        <p:spPr>
          <a:xfrm>
            <a:off x="6095999" y="1290958"/>
            <a:ext cx="5085737" cy="4853731"/>
          </a:xfrm>
        </p:spPr>
        <p:txBody>
          <a:bodyPr vert="horz" lIns="91440" tIns="45720" rIns="91440" bIns="45720" rtlCol="0" anchor="ctr">
            <a:normAutofit/>
          </a:bodyPr>
          <a:lstStyle/>
          <a:p>
            <a:pPr marL="0" indent="0">
              <a:buNone/>
            </a:pPr>
            <a:r>
              <a:rPr lang="de-DE" sz="2000" dirty="0">
                <a:cs typeface="Calibri"/>
              </a:rPr>
              <a:t>Annas Familie flieht zunächst in die Schweiz und ist zeitweise getrennt von ihren Eltern. Sie macht sich große Sorgen:</a:t>
            </a:r>
            <a:endParaRPr lang="de-DE" sz="2000" dirty="0"/>
          </a:p>
          <a:p>
            <a:pPr marL="0" indent="0">
              <a:buNone/>
            </a:pPr>
            <a:endParaRPr lang="de-DE" sz="2000">
              <a:cs typeface="Calibri"/>
            </a:endParaRPr>
          </a:p>
          <a:p>
            <a:pPr marL="0" indent="0">
              <a:buNone/>
            </a:pPr>
            <a:r>
              <a:rPr lang="de-DE" sz="2000" dirty="0">
                <a:cs typeface="Calibri"/>
              </a:rPr>
              <a:t>"Papa, ich habe mir ein bisschen Sorgen gemacht, als ich hörte, dass sie einen Preis auf deinen Kopf ausgesetzt haben." (Kapitel 11)</a:t>
            </a:r>
          </a:p>
          <a:p>
            <a:pPr marL="0" indent="0">
              <a:buNone/>
            </a:pPr>
            <a:endParaRPr lang="de-DE" sz="2000" dirty="0">
              <a:cs typeface="Calibri"/>
            </a:endParaRPr>
          </a:p>
          <a:p>
            <a:pPr marL="0" indent="0">
              <a:buNone/>
            </a:pPr>
            <a:endParaRPr lang="de-DE" sz="2000" dirty="0">
              <a:cs typeface="Calibri"/>
            </a:endParaRPr>
          </a:p>
          <a:p>
            <a:pPr marL="0" indent="0">
              <a:buNone/>
            </a:pPr>
            <a:endParaRPr lang="de-DE" sz="2000" dirty="0">
              <a:cs typeface="Calibri"/>
            </a:endParaRPr>
          </a:p>
          <a:p>
            <a:pPr marL="0" indent="0">
              <a:buNone/>
            </a:pPr>
            <a:endParaRPr lang="de-DE" sz="2000" dirty="0">
              <a:cs typeface="Calibri"/>
            </a:endParaRPr>
          </a:p>
          <a:p>
            <a:pPr marL="0" indent="0">
              <a:buNone/>
            </a:pPr>
            <a:r>
              <a:rPr lang="de-DE" sz="2000" dirty="0">
                <a:cs typeface="Calibri"/>
              </a:rPr>
              <a:t>       </a:t>
            </a:r>
            <a:r>
              <a:rPr lang="de-DE" sz="1800" dirty="0">
                <a:cs typeface="Calibri"/>
              </a:rPr>
              <a:t>Bild: Ibrahim </a:t>
            </a:r>
            <a:r>
              <a:rPr lang="de-DE" sz="1800" dirty="0" err="1">
                <a:cs typeface="Calibri"/>
              </a:rPr>
              <a:t>Ait</a:t>
            </a:r>
            <a:r>
              <a:rPr lang="de-DE" sz="1800" dirty="0">
                <a:cs typeface="Calibri"/>
              </a:rPr>
              <a:t> </a:t>
            </a:r>
            <a:r>
              <a:rPr lang="de-DE" sz="1800" dirty="0" err="1">
                <a:cs typeface="Calibri"/>
              </a:rPr>
              <a:t>Knik</a:t>
            </a:r>
            <a:endParaRPr lang="de-DE" sz="2000" dirty="0" err="1">
              <a:cs typeface="Calibri"/>
            </a:endParaRPr>
          </a:p>
          <a:p>
            <a:pPr marL="0" indent="0">
              <a:buNone/>
            </a:pPr>
            <a:r>
              <a:rPr lang="de-DE" sz="2000" dirty="0">
                <a:cs typeface="Calibri"/>
              </a:rPr>
              <a:t>        Bild: Ibrahim </a:t>
            </a:r>
            <a:r>
              <a:rPr lang="de-DE" sz="2000" dirty="0" err="1">
                <a:cs typeface="Calibri"/>
              </a:rPr>
              <a:t>Ait</a:t>
            </a:r>
            <a:r>
              <a:rPr lang="de-DE" sz="2000" dirty="0">
                <a:cs typeface="Calibri"/>
              </a:rPr>
              <a:t> </a:t>
            </a:r>
            <a:r>
              <a:rPr lang="de-DE" sz="2000" dirty="0" err="1">
                <a:cs typeface="Calibri"/>
              </a:rPr>
              <a:t>Knik</a:t>
            </a:r>
          </a:p>
        </p:txBody>
      </p:sp>
      <p:pic>
        <p:nvPicPr>
          <p:cNvPr id="4" name="Grafik 4" descr="Ein Bild, das Text, gezeichnet enthält.&#10;&#10;Beschreibung automatisch generiert.">
            <a:extLst>
              <a:ext uri="{FF2B5EF4-FFF2-40B4-BE49-F238E27FC236}">
                <a16:creationId xmlns:a16="http://schemas.microsoft.com/office/drawing/2014/main" id="{D0A058C2-EE6B-4FFE-B230-A1B24E235D79}"/>
              </a:ext>
            </a:extLst>
          </p:cNvPr>
          <p:cNvPicPr>
            <a:picLocks noChangeAspect="1"/>
          </p:cNvPicPr>
          <p:nvPr/>
        </p:nvPicPr>
        <p:blipFill>
          <a:blip r:embed="rId2"/>
          <a:stretch>
            <a:fillRect/>
          </a:stretch>
        </p:blipFill>
        <p:spPr>
          <a:xfrm>
            <a:off x="6603855" y="4304288"/>
            <a:ext cx="3370006" cy="1235734"/>
          </a:xfrm>
          <a:prstGeom prst="rect">
            <a:avLst/>
          </a:prstGeom>
        </p:spPr>
      </p:pic>
    </p:spTree>
    <p:extLst>
      <p:ext uri="{BB962C8B-B14F-4D97-AF65-F5344CB8AC3E}">
        <p14:creationId xmlns:p14="http://schemas.microsoft.com/office/powerpoint/2010/main" val="1003261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el 1">
            <a:extLst>
              <a:ext uri="{FF2B5EF4-FFF2-40B4-BE49-F238E27FC236}">
                <a16:creationId xmlns:a16="http://schemas.microsoft.com/office/drawing/2014/main" id="{A127DB35-B0F1-4381-94CF-A7158CB173C3}"/>
              </a:ext>
            </a:extLst>
          </p:cNvPr>
          <p:cNvSpPr>
            <a:spLocks noGrp="1"/>
          </p:cNvSpPr>
          <p:nvPr>
            <p:ph type="title"/>
          </p:nvPr>
        </p:nvSpPr>
        <p:spPr>
          <a:xfrm>
            <a:off x="838200" y="713312"/>
            <a:ext cx="4038600" cy="5431376"/>
          </a:xfrm>
        </p:spPr>
        <p:txBody>
          <a:bodyPr>
            <a:normAutofit/>
          </a:bodyPr>
          <a:lstStyle/>
          <a:p>
            <a:r>
              <a:rPr lang="de-DE" dirty="0">
                <a:cs typeface="Calibri Light"/>
              </a:rPr>
              <a:t>Umgang mit Vorurteilen...</a:t>
            </a:r>
            <a:endParaRPr lang="de-DE" dirty="0"/>
          </a:p>
        </p:txBody>
      </p:sp>
      <p:sp>
        <p:nvSpPr>
          <p:cNvPr id="3" name="Inhaltsplatzhalter 2">
            <a:extLst>
              <a:ext uri="{FF2B5EF4-FFF2-40B4-BE49-F238E27FC236}">
                <a16:creationId xmlns:a16="http://schemas.microsoft.com/office/drawing/2014/main" id="{344E80B8-45B3-4978-9187-10AC807B8844}"/>
              </a:ext>
            </a:extLst>
          </p:cNvPr>
          <p:cNvSpPr>
            <a:spLocks noGrp="1"/>
          </p:cNvSpPr>
          <p:nvPr>
            <p:ph idx="1"/>
          </p:nvPr>
        </p:nvSpPr>
        <p:spPr>
          <a:xfrm>
            <a:off x="6095999" y="713313"/>
            <a:ext cx="5257801" cy="5431376"/>
          </a:xfrm>
        </p:spPr>
        <p:txBody>
          <a:bodyPr vert="horz" lIns="91440" tIns="45720" rIns="91440" bIns="45720" rtlCol="0" anchor="ctr">
            <a:normAutofit/>
          </a:bodyPr>
          <a:lstStyle/>
          <a:p>
            <a:pPr marL="0" indent="0">
              <a:buNone/>
            </a:pPr>
            <a:r>
              <a:rPr lang="de-DE" sz="2000">
                <a:cs typeface="Calibri" panose="020F0502020204030204"/>
              </a:rPr>
              <a:t>Anna und Max begegnen in der Schweiz einer deutschen Familie und dürfen nicht mehr mit den deutschen Kindern spielen. Diesen ist es verboten, weil Anna und Max Juden sind. Stets kämpfen sie gegen Vorurteile, zum Beispiel gegen das Vorurteil, Juden seien faul, geizig, unehrlich, unhöflich und hätten krumme Nasen. </a:t>
            </a:r>
            <a:endParaRPr lang="de-DE" sz="2000"/>
          </a:p>
          <a:p>
            <a:pPr marL="0" indent="0">
              <a:buNone/>
            </a:pPr>
            <a:endParaRPr lang="de-DE" sz="2000">
              <a:cs typeface="Calibri" panose="020F0502020204030204"/>
            </a:endParaRPr>
          </a:p>
          <a:p>
            <a:pPr marL="0" indent="0">
              <a:buNone/>
            </a:pPr>
            <a:r>
              <a:rPr lang="de-DE" sz="2000">
                <a:cs typeface="Calibri" panose="020F0502020204030204"/>
              </a:rPr>
              <a:t>Trotzdem stehen sie mutig zu ihrem Glauben: "Ich glaube es lohnt sich, denn die Juden sind ein wunderbares Volk, und es ist wunderbar, ein Jude zu sein." (S. 107)</a:t>
            </a:r>
          </a:p>
          <a:p>
            <a:pPr marL="0" indent="0">
              <a:buNone/>
            </a:pPr>
            <a:endParaRPr lang="de-DE" sz="2000">
              <a:cs typeface="Calibri" panose="020F0502020204030204"/>
            </a:endParaRPr>
          </a:p>
          <a:p>
            <a:pPr marL="0" indent="0">
              <a:buNone/>
            </a:pPr>
            <a:r>
              <a:rPr lang="de-DE" sz="2000">
                <a:cs typeface="Calibri" panose="020F0502020204030204"/>
              </a:rPr>
              <a:t>Annas Vater schlägt vor, Vorurteilen wie folgt zu begegnen: "Wir müssen fleißiger sein als andere Leute." (S. 106)</a:t>
            </a:r>
          </a:p>
          <a:p>
            <a:pPr marL="0" indent="0">
              <a:buNone/>
            </a:pPr>
            <a:endParaRPr lang="de-DE" sz="2000">
              <a:cs typeface="Calibri" panose="020F0502020204030204"/>
            </a:endParaRPr>
          </a:p>
        </p:txBody>
      </p:sp>
    </p:spTree>
    <p:extLst>
      <p:ext uri="{BB962C8B-B14F-4D97-AF65-F5344CB8AC3E}">
        <p14:creationId xmlns:p14="http://schemas.microsoft.com/office/powerpoint/2010/main" val="2367511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C94AD5A-AFDB-499D-8509-3B805BE56714}"/>
              </a:ext>
            </a:extLst>
          </p:cNvPr>
          <p:cNvSpPr>
            <a:spLocks noGrp="1"/>
          </p:cNvSpPr>
          <p:nvPr>
            <p:ph type="title"/>
          </p:nvPr>
        </p:nvSpPr>
        <p:spPr>
          <a:xfrm>
            <a:off x="838201" y="365125"/>
            <a:ext cx="5251316" cy="1807305"/>
          </a:xfrm>
        </p:spPr>
        <p:txBody>
          <a:bodyPr>
            <a:normAutofit/>
          </a:bodyPr>
          <a:lstStyle/>
          <a:p>
            <a:r>
              <a:rPr lang="de-DE" dirty="0">
                <a:cs typeface="Calibri Light"/>
              </a:rPr>
              <a:t>Heimweh</a:t>
            </a:r>
            <a:endParaRPr lang="de-DE" dirty="0"/>
          </a:p>
        </p:txBody>
      </p:sp>
      <p:sp>
        <p:nvSpPr>
          <p:cNvPr id="3" name="Inhaltsplatzhalter 2">
            <a:extLst>
              <a:ext uri="{FF2B5EF4-FFF2-40B4-BE49-F238E27FC236}">
                <a16:creationId xmlns:a16="http://schemas.microsoft.com/office/drawing/2014/main" id="{5CD157B7-6496-4BD9-B086-0A21C6768B95}"/>
              </a:ext>
            </a:extLst>
          </p:cNvPr>
          <p:cNvSpPr>
            <a:spLocks noGrp="1"/>
          </p:cNvSpPr>
          <p:nvPr>
            <p:ph idx="1"/>
          </p:nvPr>
        </p:nvSpPr>
        <p:spPr>
          <a:xfrm>
            <a:off x="838200" y="2333297"/>
            <a:ext cx="4619621" cy="3843666"/>
          </a:xfrm>
        </p:spPr>
        <p:txBody>
          <a:bodyPr vert="horz" lIns="91440" tIns="45720" rIns="91440" bIns="45720" rtlCol="0">
            <a:normAutofit/>
          </a:bodyPr>
          <a:lstStyle/>
          <a:p>
            <a:pPr marL="0" indent="0">
              <a:buNone/>
            </a:pPr>
            <a:r>
              <a:rPr lang="de-DE" sz="2000">
                <a:cs typeface="Calibri" panose="020F0502020204030204"/>
              </a:rPr>
              <a:t>Trotz allem hat Anna immer wieder Heimweh:</a:t>
            </a:r>
            <a:endParaRPr lang="de-DE" sz="2000"/>
          </a:p>
          <a:p>
            <a:pPr marL="0" indent="0">
              <a:buNone/>
            </a:pPr>
            <a:endParaRPr lang="de-DE" sz="2000">
              <a:cs typeface="Calibri" panose="020F0502020204030204"/>
            </a:endParaRPr>
          </a:p>
          <a:p>
            <a:pPr marL="0" indent="0">
              <a:buNone/>
            </a:pPr>
            <a:r>
              <a:rPr lang="de-DE" sz="2000">
                <a:cs typeface="Calibri" panose="020F0502020204030204"/>
              </a:rPr>
              <a:t>"Wir dachten doch, wir wären in sechs Monaten wieder in Berlin. Jetzt sind wir schon länger fort." (S. 172)</a:t>
            </a:r>
          </a:p>
        </p:txBody>
      </p:sp>
      <p:pic>
        <p:nvPicPr>
          <p:cNvPr id="4" name="Grafik 4" descr="Ein Bild, das Text enthält.&#10;&#10;Beschreibung automatisch generiert.">
            <a:extLst>
              <a:ext uri="{FF2B5EF4-FFF2-40B4-BE49-F238E27FC236}">
                <a16:creationId xmlns:a16="http://schemas.microsoft.com/office/drawing/2014/main" id="{8B6B0802-CF29-48D5-BB13-4C554E25FBB7}"/>
              </a:ext>
            </a:extLst>
          </p:cNvPr>
          <p:cNvPicPr>
            <a:picLocks noChangeAspect="1"/>
          </p:cNvPicPr>
          <p:nvPr/>
        </p:nvPicPr>
        <p:blipFill rotWithShape="1">
          <a:blip r:embed="rId2"/>
          <a:srcRect r="1" b="6266"/>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Textfeld 4">
            <a:extLst>
              <a:ext uri="{FF2B5EF4-FFF2-40B4-BE49-F238E27FC236}">
                <a16:creationId xmlns:a16="http://schemas.microsoft.com/office/drawing/2014/main" id="{476EABCE-6739-4D23-B479-951DB15833B4}"/>
              </a:ext>
            </a:extLst>
          </p:cNvPr>
          <p:cNvSpPr txBox="1"/>
          <p:nvPr/>
        </p:nvSpPr>
        <p:spPr>
          <a:xfrm>
            <a:off x="9210368" y="637130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dirty="0"/>
              <a:t>Bild: ;Mohamad </a:t>
            </a:r>
            <a:r>
              <a:rPr lang="de-DE" dirty="0" err="1"/>
              <a:t>Allaham</a:t>
            </a:r>
            <a:endParaRPr lang="de-DE" dirty="0" err="1">
              <a:cs typeface="Calibri"/>
            </a:endParaRPr>
          </a:p>
        </p:txBody>
      </p:sp>
    </p:spTree>
    <p:extLst>
      <p:ext uri="{BB962C8B-B14F-4D97-AF65-F5344CB8AC3E}">
        <p14:creationId xmlns:p14="http://schemas.microsoft.com/office/powerpoint/2010/main" val="2769652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el 1">
            <a:extLst>
              <a:ext uri="{FF2B5EF4-FFF2-40B4-BE49-F238E27FC236}">
                <a16:creationId xmlns:a16="http://schemas.microsoft.com/office/drawing/2014/main" id="{6D3F2C59-D0A2-4E8C-99C1-01C66F333DF8}"/>
              </a:ext>
            </a:extLst>
          </p:cNvPr>
          <p:cNvSpPr>
            <a:spLocks noGrp="1"/>
          </p:cNvSpPr>
          <p:nvPr>
            <p:ph type="title"/>
          </p:nvPr>
        </p:nvSpPr>
        <p:spPr>
          <a:xfrm>
            <a:off x="838200" y="713312"/>
            <a:ext cx="4038600" cy="5431376"/>
          </a:xfrm>
        </p:spPr>
        <p:txBody>
          <a:bodyPr>
            <a:normAutofit/>
          </a:bodyPr>
          <a:lstStyle/>
          <a:p>
            <a:r>
              <a:rPr lang="de-DE" dirty="0">
                <a:cs typeface="Calibri Light"/>
              </a:rPr>
              <a:t>In Deutschland verschlechtern sich die Verhältnisse...</a:t>
            </a:r>
            <a:endParaRPr lang="de-DE" dirty="0"/>
          </a:p>
        </p:txBody>
      </p:sp>
      <p:sp>
        <p:nvSpPr>
          <p:cNvPr id="3" name="Inhaltsplatzhalter 2">
            <a:extLst>
              <a:ext uri="{FF2B5EF4-FFF2-40B4-BE49-F238E27FC236}">
                <a16:creationId xmlns:a16="http://schemas.microsoft.com/office/drawing/2014/main" id="{8BA1D5C4-5A05-432E-A68A-B68DC85EFFCF}"/>
              </a:ext>
            </a:extLst>
          </p:cNvPr>
          <p:cNvSpPr>
            <a:spLocks noGrp="1"/>
          </p:cNvSpPr>
          <p:nvPr>
            <p:ph idx="1"/>
          </p:nvPr>
        </p:nvSpPr>
        <p:spPr>
          <a:xfrm>
            <a:off x="6095999" y="713313"/>
            <a:ext cx="5257801" cy="5431376"/>
          </a:xfrm>
        </p:spPr>
        <p:txBody>
          <a:bodyPr vert="horz" lIns="91440" tIns="45720" rIns="91440" bIns="45720" rtlCol="0" anchor="ctr">
            <a:normAutofit/>
          </a:bodyPr>
          <a:lstStyle/>
          <a:p>
            <a:pPr marL="0" indent="0">
              <a:buNone/>
            </a:pPr>
            <a:r>
              <a:rPr lang="de-DE" sz="2000">
                <a:ea typeface="+mn-lt"/>
                <a:cs typeface="+mn-lt"/>
              </a:rPr>
              <a:t>Onkel Julius, der in Deutschland geblieben ist, schreibt der Familie verschlüsselt. Er nennt Annas Vater "Tante Alice":</a:t>
            </a:r>
            <a:endParaRPr lang="en-US" sz="2000">
              <a:ea typeface="+mn-lt"/>
              <a:cs typeface="+mn-lt"/>
            </a:endParaRPr>
          </a:p>
          <a:p>
            <a:pPr marL="0" indent="0">
              <a:buNone/>
            </a:pPr>
            <a:endParaRPr lang="de-DE" sz="2000">
              <a:ea typeface="+mn-lt"/>
              <a:cs typeface="+mn-lt"/>
            </a:endParaRPr>
          </a:p>
          <a:p>
            <a:pPr marL="0" indent="0">
              <a:buNone/>
            </a:pPr>
            <a:r>
              <a:rPr lang="de-DE" sz="2000">
                <a:ea typeface="+mn-lt"/>
                <a:cs typeface="+mn-lt"/>
              </a:rPr>
              <a:t>"Bitte grüße Deine liebe Tante Alice. Ich hoffe, es geht ihr gut. Sag ihr, dass ich oft an sie denke, und an ihren guten Rat, den ich vielleicht hätte befolgen sollen. Viele Grüße an euch Euch alle. Dein Onkel Julius." (Kapitel 13)</a:t>
            </a:r>
            <a:endParaRPr lang="en-US" sz="2000">
              <a:ea typeface="+mn-lt"/>
              <a:cs typeface="+mn-lt"/>
            </a:endParaRPr>
          </a:p>
          <a:p>
            <a:endParaRPr lang="de-DE" sz="2000">
              <a:cs typeface="Calibri"/>
            </a:endParaRPr>
          </a:p>
          <a:p>
            <a:pPr marL="0" indent="0">
              <a:buNone/>
            </a:pPr>
            <a:r>
              <a:rPr lang="de-DE" sz="2000">
                <a:cs typeface="Calibri"/>
              </a:rPr>
              <a:t>Onkel Julius wird sich am Ende des Buches umbringen, weil er die politischen Verhältnisse nicht mehr erträgt. </a:t>
            </a:r>
          </a:p>
        </p:txBody>
      </p:sp>
    </p:spTree>
    <p:extLst>
      <p:ext uri="{BB962C8B-B14F-4D97-AF65-F5344CB8AC3E}">
        <p14:creationId xmlns:p14="http://schemas.microsoft.com/office/powerpoint/2010/main" val="3785172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5A235A4-54F9-491E-BE3D-3FDB4305BA11}"/>
              </a:ext>
            </a:extLst>
          </p:cNvPr>
          <p:cNvSpPr>
            <a:spLocks noGrp="1"/>
          </p:cNvSpPr>
          <p:nvPr>
            <p:ph type="title"/>
          </p:nvPr>
        </p:nvSpPr>
        <p:spPr>
          <a:xfrm>
            <a:off x="7767401" y="1225448"/>
            <a:ext cx="4840010" cy="1807305"/>
          </a:xfrm>
        </p:spPr>
        <p:txBody>
          <a:bodyPr>
            <a:normAutofit/>
          </a:bodyPr>
          <a:lstStyle/>
          <a:p>
            <a:r>
              <a:rPr lang="de-DE">
                <a:cs typeface="Calibri Light"/>
              </a:rPr>
              <a:t>In Freiheit...</a:t>
            </a:r>
            <a:endParaRPr lang="de-DE"/>
          </a:p>
        </p:txBody>
      </p:sp>
      <p:pic>
        <p:nvPicPr>
          <p:cNvPr id="4" name="Grafik 4" descr="Ein Bild, das Wand, Whiteboard, drinnen enthält.&#10;&#10;Beschreibung automatisch generiert.">
            <a:extLst>
              <a:ext uri="{FF2B5EF4-FFF2-40B4-BE49-F238E27FC236}">
                <a16:creationId xmlns:a16="http://schemas.microsoft.com/office/drawing/2014/main" id="{0A46A3CE-EC64-4427-8EF8-7C45A9FC4FE4}"/>
              </a:ext>
            </a:extLst>
          </p:cNvPr>
          <p:cNvPicPr>
            <a:picLocks noChangeAspect="1"/>
          </p:cNvPicPr>
          <p:nvPr/>
        </p:nvPicPr>
        <p:blipFill rotWithShape="1">
          <a:blip r:embed="rId2"/>
          <a:srcRect l="253" r="3065"/>
          <a:stretch/>
        </p:blipFill>
        <p:spPr>
          <a:xfrm>
            <a:off x="1225" y="-3123"/>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Inhaltsplatzhalter 2">
            <a:extLst>
              <a:ext uri="{FF2B5EF4-FFF2-40B4-BE49-F238E27FC236}">
                <a16:creationId xmlns:a16="http://schemas.microsoft.com/office/drawing/2014/main" id="{536915A7-CFB5-42CE-AD23-300E92002088}"/>
              </a:ext>
            </a:extLst>
          </p:cNvPr>
          <p:cNvSpPr>
            <a:spLocks noGrp="1"/>
          </p:cNvSpPr>
          <p:nvPr>
            <p:ph idx="1"/>
          </p:nvPr>
        </p:nvSpPr>
        <p:spPr>
          <a:xfrm>
            <a:off x="6513788" y="2333297"/>
            <a:ext cx="4840010" cy="3843666"/>
          </a:xfrm>
        </p:spPr>
        <p:txBody>
          <a:bodyPr vert="horz" lIns="91440" tIns="45720" rIns="91440" bIns="45720" rtlCol="0">
            <a:normAutofit/>
          </a:bodyPr>
          <a:lstStyle/>
          <a:p>
            <a:pPr marL="0" indent="0">
              <a:buNone/>
            </a:pPr>
            <a:r>
              <a:rPr lang="de-DE" sz="1700">
                <a:cs typeface="Calibri" panose="020F0502020204030204"/>
              </a:rPr>
              <a:t>Annas Familie gelingt es, nach Frankreich zu fliehen. Dort ist sie nicht mehr so wohlhabend wie in Deutschland und fühlt sich fremd. Anna hat zunächst Probleme in der Schule, weil sie nichts versteht, und die Concierge der neuen Wohnung ist sehr unfreundlich zu ihnen. </a:t>
            </a:r>
          </a:p>
          <a:p>
            <a:pPr marL="0" indent="0">
              <a:buNone/>
            </a:pPr>
            <a:endParaRPr lang="de-DE" sz="1700">
              <a:cs typeface="Calibri" panose="020F0502020204030204"/>
            </a:endParaRPr>
          </a:p>
          <a:p>
            <a:pPr marL="0" indent="0">
              <a:buNone/>
            </a:pPr>
            <a:r>
              <a:rPr lang="de-DE" sz="1700">
                <a:cs typeface="Calibri" panose="020F0502020204030204"/>
              </a:rPr>
              <a:t>Vielen Menschen geht es so. Die Familie erfährt: "Jemand anderem, der reich gewesen war, ging es jetzt in Amerika sehr schlecht." (S. 100)</a:t>
            </a:r>
          </a:p>
          <a:p>
            <a:pPr marL="0" indent="0">
              <a:buNone/>
            </a:pPr>
            <a:endParaRPr lang="de-DE" sz="1700">
              <a:cs typeface="Calibri" panose="020F0502020204030204"/>
            </a:endParaRPr>
          </a:p>
          <a:p>
            <a:pPr marL="0" indent="0">
              <a:buNone/>
            </a:pPr>
            <a:r>
              <a:rPr lang="de-DE" sz="1700">
                <a:cs typeface="Calibri" panose="020F0502020204030204"/>
              </a:rPr>
              <a:t>"Aber sie leben in einem freien Land, sagte Monsieur Fernand zu Papa."</a:t>
            </a:r>
          </a:p>
        </p:txBody>
      </p:sp>
      <p:sp>
        <p:nvSpPr>
          <p:cNvPr id="5" name="Textfeld 4">
            <a:extLst>
              <a:ext uri="{FF2B5EF4-FFF2-40B4-BE49-F238E27FC236}">
                <a16:creationId xmlns:a16="http://schemas.microsoft.com/office/drawing/2014/main" id="{AB65FFAA-0054-40AE-933D-280E627BBB5D}"/>
              </a:ext>
            </a:extLst>
          </p:cNvPr>
          <p:cNvSpPr txBox="1"/>
          <p:nvPr/>
        </p:nvSpPr>
        <p:spPr>
          <a:xfrm rot="10800000" flipV="1">
            <a:off x="4169313" y="4057208"/>
            <a:ext cx="27063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dirty="0"/>
          </a:p>
          <a:p>
            <a:pPr algn="l"/>
            <a:endParaRPr lang="de-DE" dirty="0">
              <a:cs typeface="Calibri"/>
            </a:endParaRPr>
          </a:p>
        </p:txBody>
      </p:sp>
      <p:sp>
        <p:nvSpPr>
          <p:cNvPr id="6" name="Textfeld 5">
            <a:extLst>
              <a:ext uri="{FF2B5EF4-FFF2-40B4-BE49-F238E27FC236}">
                <a16:creationId xmlns:a16="http://schemas.microsoft.com/office/drawing/2014/main" id="{641A1294-37FA-4764-8502-DA83E5651783}"/>
              </a:ext>
            </a:extLst>
          </p:cNvPr>
          <p:cNvSpPr txBox="1"/>
          <p:nvPr/>
        </p:nvSpPr>
        <p:spPr>
          <a:xfrm rot="10800000" flipV="1">
            <a:off x="4912" y="6328905"/>
            <a:ext cx="42426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dirty="0"/>
              <a:t>Endlich in Paris... Bild: Tina Hartmann</a:t>
            </a:r>
            <a:endParaRPr lang="de-DE" dirty="0">
              <a:cs typeface="Calibri"/>
            </a:endParaRPr>
          </a:p>
        </p:txBody>
      </p:sp>
    </p:spTree>
    <p:extLst>
      <p:ext uri="{BB962C8B-B14F-4D97-AF65-F5344CB8AC3E}">
        <p14:creationId xmlns:p14="http://schemas.microsoft.com/office/powerpoint/2010/main" val="2310025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21E8A36A-ABFC-4147-A076-E4F4BEF743EB}"/>
              </a:ext>
            </a:extLst>
          </p:cNvPr>
          <p:cNvSpPr>
            <a:spLocks noGrp="1"/>
          </p:cNvSpPr>
          <p:nvPr>
            <p:ph type="title"/>
          </p:nvPr>
        </p:nvSpPr>
        <p:spPr>
          <a:xfrm>
            <a:off x="838201" y="643467"/>
            <a:ext cx="3888526" cy="1800526"/>
          </a:xfrm>
        </p:spPr>
        <p:txBody>
          <a:bodyPr>
            <a:normAutofit/>
          </a:bodyPr>
          <a:lstStyle/>
          <a:p>
            <a:r>
              <a:rPr lang="de-DE" dirty="0">
                <a:cs typeface="Calibri Light"/>
              </a:rPr>
              <a:t>Perspektiven...</a:t>
            </a:r>
            <a:endParaRPr lang="de-DE" dirty="0"/>
          </a:p>
        </p:txBody>
      </p:sp>
      <p:sp>
        <p:nvSpPr>
          <p:cNvPr id="3" name="Inhaltsplatzhalter 2">
            <a:extLst>
              <a:ext uri="{FF2B5EF4-FFF2-40B4-BE49-F238E27FC236}">
                <a16:creationId xmlns:a16="http://schemas.microsoft.com/office/drawing/2014/main" id="{180CBC7E-489A-4F2D-AC60-E7AEF381953F}"/>
              </a:ext>
            </a:extLst>
          </p:cNvPr>
          <p:cNvSpPr>
            <a:spLocks noGrp="1"/>
          </p:cNvSpPr>
          <p:nvPr>
            <p:ph idx="1"/>
          </p:nvPr>
        </p:nvSpPr>
        <p:spPr>
          <a:xfrm>
            <a:off x="838201" y="2623381"/>
            <a:ext cx="3888528" cy="3553581"/>
          </a:xfrm>
        </p:spPr>
        <p:txBody>
          <a:bodyPr vert="horz" lIns="91440" tIns="45720" rIns="91440" bIns="45720" rtlCol="0">
            <a:normAutofit/>
          </a:bodyPr>
          <a:lstStyle/>
          <a:p>
            <a:pPr marL="0" indent="0">
              <a:buNone/>
            </a:pPr>
            <a:r>
              <a:rPr lang="de-DE" sz="1400">
                <a:cs typeface="Calibri"/>
              </a:rPr>
              <a:t>Annas Familie hält sich immer über Wasser und erfährt viel Mitleid: </a:t>
            </a:r>
          </a:p>
          <a:p>
            <a:pPr marL="0" indent="0">
              <a:buNone/>
            </a:pPr>
            <a:endParaRPr lang="de-DE" sz="1400">
              <a:cs typeface="Calibri"/>
            </a:endParaRPr>
          </a:p>
          <a:p>
            <a:pPr marL="0" indent="0">
              <a:buNone/>
            </a:pPr>
            <a:r>
              <a:rPr lang="de-DE" sz="1400">
                <a:cs typeface="Calibri"/>
              </a:rPr>
              <a:t>"Es muss schwer sein, wenn man seine Kindheit damit zubringt, von Land zu Land zu ziehen." (Otto, S. 239)</a:t>
            </a:r>
          </a:p>
          <a:p>
            <a:pPr marL="0" indent="0">
              <a:buNone/>
            </a:pPr>
            <a:endParaRPr lang="de-DE" sz="1400">
              <a:cs typeface="Calibri"/>
            </a:endParaRPr>
          </a:p>
          <a:p>
            <a:pPr marL="0" indent="0">
              <a:buNone/>
            </a:pPr>
            <a:r>
              <a:rPr lang="de-DE" sz="1400">
                <a:cs typeface="Calibri"/>
              </a:rPr>
              <a:t>".. hier können doch keine Kinder aufwachsen." (Omama, S. 208)</a:t>
            </a:r>
          </a:p>
          <a:p>
            <a:pPr marL="0" indent="0">
              <a:buNone/>
            </a:pPr>
            <a:endParaRPr lang="de-DE" sz="1400">
              <a:cs typeface="Calibri"/>
            </a:endParaRPr>
          </a:p>
          <a:p>
            <a:pPr marL="0" indent="0">
              <a:buNone/>
            </a:pPr>
            <a:r>
              <a:rPr lang="de-DE" sz="1400">
                <a:cs typeface="Calibri"/>
              </a:rPr>
              <a:t>Dennoch hilft man sich: "Es lebten jetzt dort so viele deutsche Flüchtlinge, dass sie eine eigene Zeitung gegründet hatten." (S. 92)</a:t>
            </a:r>
          </a:p>
        </p:txBody>
      </p:sp>
      <p:pic>
        <p:nvPicPr>
          <p:cNvPr id="4" name="Grafik 4" descr="Ein Bild, das Text enthält.&#10;&#10;Beschreibung automatisch generiert.">
            <a:extLst>
              <a:ext uri="{FF2B5EF4-FFF2-40B4-BE49-F238E27FC236}">
                <a16:creationId xmlns:a16="http://schemas.microsoft.com/office/drawing/2014/main" id="{AE8B84E6-FD51-44C2-8BB0-9B4452089556}"/>
              </a:ext>
            </a:extLst>
          </p:cNvPr>
          <p:cNvPicPr>
            <a:picLocks noChangeAspect="1"/>
          </p:cNvPicPr>
          <p:nvPr/>
        </p:nvPicPr>
        <p:blipFill>
          <a:blip r:embed="rId2"/>
          <a:stretch>
            <a:fillRect/>
          </a:stretch>
        </p:blipFill>
        <p:spPr>
          <a:xfrm>
            <a:off x="6800986" y="2072318"/>
            <a:ext cx="4747547" cy="2741708"/>
          </a:xfrm>
          <a:prstGeom prst="rect">
            <a:avLst/>
          </a:prstGeom>
        </p:spPr>
      </p:pic>
      <p:sp>
        <p:nvSpPr>
          <p:cNvPr id="6" name="Textfeld 5">
            <a:extLst>
              <a:ext uri="{FF2B5EF4-FFF2-40B4-BE49-F238E27FC236}">
                <a16:creationId xmlns:a16="http://schemas.microsoft.com/office/drawing/2014/main" id="{B503F9D3-A5C8-472A-888D-5FB1F1B9806A}"/>
              </a:ext>
            </a:extLst>
          </p:cNvPr>
          <p:cNvSpPr txBox="1"/>
          <p:nvPr/>
        </p:nvSpPr>
        <p:spPr>
          <a:xfrm>
            <a:off x="6801224" y="496345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dirty="0"/>
              <a:t>Bild: Lennart Schönberg</a:t>
            </a:r>
            <a:endParaRPr lang="de-DE" dirty="0">
              <a:cs typeface="Calibri"/>
            </a:endParaRPr>
          </a:p>
        </p:txBody>
      </p:sp>
    </p:spTree>
    <p:extLst>
      <p:ext uri="{BB962C8B-B14F-4D97-AF65-F5344CB8AC3E}">
        <p14:creationId xmlns:p14="http://schemas.microsoft.com/office/powerpoint/2010/main" val="938575342"/>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Breitbild</PresentationFormat>
  <Paragraphs>0</Paragraphs>
  <Slides>13</Slides>
  <Notes>0</Notes>
  <HiddenSlides>0</HiddenSlides>
  <MMClips>0</MMClips>
  <ScaleCrop>false</ScaleCrop>
  <HeadingPairs>
    <vt:vector size="4" baseType="variant">
      <vt:variant>
        <vt:lpstr>Design</vt:lpstr>
      </vt:variant>
      <vt:variant>
        <vt:i4>1</vt:i4>
      </vt:variant>
      <vt:variant>
        <vt:lpstr>Folientitel</vt:lpstr>
      </vt:variant>
      <vt:variant>
        <vt:i4>13</vt:i4>
      </vt:variant>
    </vt:vector>
  </HeadingPairs>
  <TitlesOfParts>
    <vt:vector size="14" baseType="lpstr">
      <vt:lpstr>Larissa</vt:lpstr>
      <vt:lpstr>Spuren...</vt:lpstr>
      <vt:lpstr>Die politischen Verhältnisse in Deutschland haben sich geändert...</vt:lpstr>
      <vt:lpstr>Das hat auch Folgen für Anna und ihre Familie...</vt:lpstr>
      <vt:lpstr>Auf der  Flucht ...</vt:lpstr>
      <vt:lpstr>Umgang mit Vorurteilen...</vt:lpstr>
      <vt:lpstr>Heimweh</vt:lpstr>
      <vt:lpstr>In Deutschland verschlechtern sich die Verhältnisse...</vt:lpstr>
      <vt:lpstr>In Freiheit...</vt:lpstr>
      <vt:lpstr>Perspektiven...</vt:lpstr>
      <vt:lpstr>Anna als Flüchtling</vt:lpstr>
      <vt:lpstr>Heimat?</vt:lpstr>
      <vt:lpstr>Buchempfehlung - Zitate</vt:lpstr>
      <vt:lpstr>   Quellen:  Judith Kerr: Als Hitler das rosa Kaninchen stahl. Ravensburger Verlag:  32. Edition, 1997  Lesetagebücher der Schülerinnen und Schüler der Klasse 7.6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
  <cp:lastModifiedBy/>
  <cp:revision>521</cp:revision>
  <dcterms:created xsi:type="dcterms:W3CDTF">2021-02-06T15:38:02Z</dcterms:created>
  <dcterms:modified xsi:type="dcterms:W3CDTF">2021-02-16T08:41:00Z</dcterms:modified>
</cp:coreProperties>
</file>