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3A278-461E-4DF5-9618-6B53D353D53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FEB8A-8870-4B96-8CDA-D946758F2E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Es bleibt ein Thema der steten Kommunikation</a:t>
          </a:r>
          <a:endParaRPr lang="en-US" sz="1600" dirty="0"/>
        </a:p>
      </dgm:t>
    </dgm:pt>
    <dgm:pt modelId="{65C4FBAA-2774-4286-A125-A1BB275442A3}" type="parTrans" cxnId="{6D7B2970-3EC9-4D7C-9424-B9767E0BA066}">
      <dgm:prSet/>
      <dgm:spPr/>
      <dgm:t>
        <a:bodyPr/>
        <a:lstStyle/>
        <a:p>
          <a:endParaRPr lang="en-US"/>
        </a:p>
      </dgm:t>
    </dgm:pt>
    <dgm:pt modelId="{43C50AC3-317D-4494-9F0A-F9EF53B876D3}" type="sibTrans" cxnId="{6D7B2970-3EC9-4D7C-9424-B9767E0BA066}">
      <dgm:prSet/>
      <dgm:spPr/>
      <dgm:t>
        <a:bodyPr/>
        <a:lstStyle/>
        <a:p>
          <a:endParaRPr lang="en-US"/>
        </a:p>
      </dgm:t>
    </dgm:pt>
    <dgm:pt modelId="{A05E0543-C409-4992-8003-68AB18E02B7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Verständnis muss weiterhin aufgebaut werden</a:t>
          </a:r>
          <a:endParaRPr lang="en-US" sz="1600" dirty="0"/>
        </a:p>
      </dgm:t>
    </dgm:pt>
    <dgm:pt modelId="{721F4779-BF66-4468-BB46-FCD25B948521}" type="parTrans" cxnId="{21587998-C243-49DF-B7B2-55E337C1008D}">
      <dgm:prSet/>
      <dgm:spPr/>
      <dgm:t>
        <a:bodyPr/>
        <a:lstStyle/>
        <a:p>
          <a:endParaRPr lang="en-US"/>
        </a:p>
      </dgm:t>
    </dgm:pt>
    <dgm:pt modelId="{2D074D7E-B061-453F-9C16-19076A8A97D0}" type="sibTrans" cxnId="{21587998-C243-49DF-B7B2-55E337C1008D}">
      <dgm:prSet/>
      <dgm:spPr/>
      <dgm:t>
        <a:bodyPr/>
        <a:lstStyle/>
        <a:p>
          <a:endParaRPr lang="en-US"/>
        </a:p>
      </dgm:t>
    </dgm:pt>
    <dgm:pt modelId="{632C221E-1C9A-4BA6-B3B6-3D2C1C2DE3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Verbesserungen werden weiterhin gesucht</a:t>
          </a:r>
          <a:endParaRPr lang="en-US" sz="1600" dirty="0"/>
        </a:p>
      </dgm:t>
    </dgm:pt>
    <dgm:pt modelId="{924FF984-ECF3-4E00-8AEC-5EE5C7EAD09E}" type="parTrans" cxnId="{D4DBFC8A-7ED6-4FB6-80FD-098206905475}">
      <dgm:prSet/>
      <dgm:spPr/>
      <dgm:t>
        <a:bodyPr/>
        <a:lstStyle/>
        <a:p>
          <a:endParaRPr lang="en-US"/>
        </a:p>
      </dgm:t>
    </dgm:pt>
    <dgm:pt modelId="{6A0EB983-D21A-49EF-93A3-B368AC066A6C}" type="sibTrans" cxnId="{D4DBFC8A-7ED6-4FB6-80FD-098206905475}">
      <dgm:prSet/>
      <dgm:spPr/>
      <dgm:t>
        <a:bodyPr/>
        <a:lstStyle/>
        <a:p>
          <a:endParaRPr lang="en-US"/>
        </a:p>
      </dgm:t>
    </dgm:pt>
    <dgm:pt modelId="{207471CA-34C4-4CE2-8004-0C9940A2FA0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 err="1"/>
            <a:t>Strassen</a:t>
          </a:r>
          <a:r>
            <a:rPr lang="de-DE" sz="1600" dirty="0"/>
            <a:t>- / Verkehrsprojekte erweisen sich als weitere Hürden für </a:t>
          </a:r>
          <a:r>
            <a:rPr lang="de-DE" sz="1600"/>
            <a:t>sichere Schulweg-gestaltung</a:t>
          </a:r>
          <a:endParaRPr lang="en-US" sz="1600" dirty="0"/>
        </a:p>
      </dgm:t>
    </dgm:pt>
    <dgm:pt modelId="{99F405B3-E48E-4FEC-BC44-24C97C1EF67D}" type="parTrans" cxnId="{47C9BB02-CC98-4F0A-8A8A-9FD91DBF2522}">
      <dgm:prSet/>
      <dgm:spPr/>
      <dgm:t>
        <a:bodyPr/>
        <a:lstStyle/>
        <a:p>
          <a:endParaRPr lang="en-US"/>
        </a:p>
      </dgm:t>
    </dgm:pt>
    <dgm:pt modelId="{7ED60D5E-6960-435C-AD6F-C3907E1BAC1C}" type="sibTrans" cxnId="{47C9BB02-CC98-4F0A-8A8A-9FD91DBF2522}">
      <dgm:prSet/>
      <dgm:spPr/>
      <dgm:t>
        <a:bodyPr/>
        <a:lstStyle/>
        <a:p>
          <a:endParaRPr lang="en-US"/>
        </a:p>
      </dgm:t>
    </dgm:pt>
    <dgm:pt modelId="{9017F4AB-0A77-41F0-A217-0BB9C712D7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e-DE" sz="1600" dirty="0"/>
            <a:t>FAZIT: Auch wenn nicht alles perfekt umgesetzt werden kann, jede Veränderung bringt ein Stück Verbesserung – es ist dennoch ein langer Weg und man muss zukünftig regelmäßige Evaluationen der bestehenden Lösungen vornehmen!</a:t>
          </a:r>
          <a:endParaRPr lang="en-US" sz="1600" dirty="0"/>
        </a:p>
      </dgm:t>
    </dgm:pt>
    <dgm:pt modelId="{8269E9F7-5F25-4B8A-85EE-10D87589C9E7}" type="parTrans" cxnId="{32756ACE-065E-4C6F-96A7-BB48690C03D8}">
      <dgm:prSet/>
      <dgm:spPr/>
      <dgm:t>
        <a:bodyPr/>
        <a:lstStyle/>
        <a:p>
          <a:endParaRPr lang="en-US"/>
        </a:p>
      </dgm:t>
    </dgm:pt>
    <dgm:pt modelId="{7DC0A441-BEDF-4901-8B25-DE5E0568FC7A}" type="sibTrans" cxnId="{32756ACE-065E-4C6F-96A7-BB48690C03D8}">
      <dgm:prSet/>
      <dgm:spPr/>
      <dgm:t>
        <a:bodyPr/>
        <a:lstStyle/>
        <a:p>
          <a:endParaRPr lang="en-US"/>
        </a:p>
      </dgm:t>
    </dgm:pt>
    <dgm:pt modelId="{9ADADDDB-C955-49C5-8A22-B5EB7D835ACE}" type="pres">
      <dgm:prSet presAssocID="{0203A278-461E-4DF5-9618-6B53D353D538}" presName="root" presStyleCnt="0">
        <dgm:presLayoutVars>
          <dgm:dir/>
          <dgm:resizeHandles val="exact"/>
        </dgm:presLayoutVars>
      </dgm:prSet>
      <dgm:spPr/>
    </dgm:pt>
    <dgm:pt modelId="{ECFCA8D3-99C9-4401-AC03-409F985444FF}" type="pres">
      <dgm:prSet presAssocID="{770FEB8A-8870-4B96-8CDA-D946758F2E1D}" presName="compNode" presStyleCnt="0"/>
      <dgm:spPr/>
    </dgm:pt>
    <dgm:pt modelId="{AAA7436B-B85D-457C-BB0E-7A0A8C8FCA9A}" type="pres">
      <dgm:prSet presAssocID="{770FEB8A-8870-4B96-8CDA-D946758F2E1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2C527E7-CE44-47AF-B952-4E8726CF9E4F}" type="pres">
      <dgm:prSet presAssocID="{770FEB8A-8870-4B96-8CDA-D946758F2E1D}" presName="spaceRect" presStyleCnt="0"/>
      <dgm:spPr/>
    </dgm:pt>
    <dgm:pt modelId="{03772F18-9D3F-409A-B6DF-E5187AB1C4EB}" type="pres">
      <dgm:prSet presAssocID="{770FEB8A-8870-4B96-8CDA-D946758F2E1D}" presName="textRect" presStyleLbl="revTx" presStyleIdx="0" presStyleCnt="5">
        <dgm:presLayoutVars>
          <dgm:chMax val="1"/>
          <dgm:chPref val="1"/>
        </dgm:presLayoutVars>
      </dgm:prSet>
      <dgm:spPr/>
    </dgm:pt>
    <dgm:pt modelId="{A7FBFF89-8232-4E0C-85D5-7C91D667C6CF}" type="pres">
      <dgm:prSet presAssocID="{43C50AC3-317D-4494-9F0A-F9EF53B876D3}" presName="sibTrans" presStyleCnt="0"/>
      <dgm:spPr/>
    </dgm:pt>
    <dgm:pt modelId="{D8FEE2DD-8B6A-4095-9A88-722BCE507BB4}" type="pres">
      <dgm:prSet presAssocID="{A05E0543-C409-4992-8003-68AB18E02B72}" presName="compNode" presStyleCnt="0"/>
      <dgm:spPr/>
    </dgm:pt>
    <dgm:pt modelId="{81B6036E-C116-49A3-BA7A-8AA95367EF4D}" type="pres">
      <dgm:prSet presAssocID="{A05E0543-C409-4992-8003-68AB18E02B7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9A2A5F4-5D77-410B-A859-A92A45DD4AB1}" type="pres">
      <dgm:prSet presAssocID="{A05E0543-C409-4992-8003-68AB18E02B72}" presName="spaceRect" presStyleCnt="0"/>
      <dgm:spPr/>
    </dgm:pt>
    <dgm:pt modelId="{84FBD3F4-0103-4513-8913-64256E324F48}" type="pres">
      <dgm:prSet presAssocID="{A05E0543-C409-4992-8003-68AB18E02B72}" presName="textRect" presStyleLbl="revTx" presStyleIdx="1" presStyleCnt="5">
        <dgm:presLayoutVars>
          <dgm:chMax val="1"/>
          <dgm:chPref val="1"/>
        </dgm:presLayoutVars>
      </dgm:prSet>
      <dgm:spPr/>
    </dgm:pt>
    <dgm:pt modelId="{1F290776-2597-4E2D-B40B-9B91CD34A1E1}" type="pres">
      <dgm:prSet presAssocID="{2D074D7E-B061-453F-9C16-19076A8A97D0}" presName="sibTrans" presStyleCnt="0"/>
      <dgm:spPr/>
    </dgm:pt>
    <dgm:pt modelId="{7E8C6296-BEB8-4758-AA95-D658E631A44C}" type="pres">
      <dgm:prSet presAssocID="{632C221E-1C9A-4BA6-B3B6-3D2C1C2DE33F}" presName="compNode" presStyleCnt="0"/>
      <dgm:spPr/>
    </dgm:pt>
    <dgm:pt modelId="{ADB6FFF3-74CF-4DA4-9F0B-DA8572A84572}" type="pres">
      <dgm:prSet presAssocID="{632C221E-1C9A-4BA6-B3B6-3D2C1C2DE33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106343E-E53D-4B4E-8F38-E94C35DA1997}" type="pres">
      <dgm:prSet presAssocID="{632C221E-1C9A-4BA6-B3B6-3D2C1C2DE33F}" presName="spaceRect" presStyleCnt="0"/>
      <dgm:spPr/>
    </dgm:pt>
    <dgm:pt modelId="{456F5C51-B77A-4BB2-8EC1-9B44B5D214C2}" type="pres">
      <dgm:prSet presAssocID="{632C221E-1C9A-4BA6-B3B6-3D2C1C2DE33F}" presName="textRect" presStyleLbl="revTx" presStyleIdx="2" presStyleCnt="5">
        <dgm:presLayoutVars>
          <dgm:chMax val="1"/>
          <dgm:chPref val="1"/>
        </dgm:presLayoutVars>
      </dgm:prSet>
      <dgm:spPr/>
    </dgm:pt>
    <dgm:pt modelId="{14EEEF04-4FA1-4DDA-8C3A-7FB37867ABFA}" type="pres">
      <dgm:prSet presAssocID="{6A0EB983-D21A-49EF-93A3-B368AC066A6C}" presName="sibTrans" presStyleCnt="0"/>
      <dgm:spPr/>
    </dgm:pt>
    <dgm:pt modelId="{FC9E8443-783C-411D-BE0E-57A81E51718B}" type="pres">
      <dgm:prSet presAssocID="{207471CA-34C4-4CE2-8004-0C9940A2FA08}" presName="compNode" presStyleCnt="0"/>
      <dgm:spPr/>
    </dgm:pt>
    <dgm:pt modelId="{A1C87955-04E1-4D13-AB00-712535B8FFF7}" type="pres">
      <dgm:prSet presAssocID="{207471CA-34C4-4CE2-8004-0C9940A2FA0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ierung"/>
        </a:ext>
      </dgm:extLst>
    </dgm:pt>
    <dgm:pt modelId="{06875575-6104-4799-964B-A85391BA6923}" type="pres">
      <dgm:prSet presAssocID="{207471CA-34C4-4CE2-8004-0C9940A2FA08}" presName="spaceRect" presStyleCnt="0"/>
      <dgm:spPr/>
    </dgm:pt>
    <dgm:pt modelId="{3C8CD645-2C09-4925-AC69-7BEF3FD0152F}" type="pres">
      <dgm:prSet presAssocID="{207471CA-34C4-4CE2-8004-0C9940A2FA08}" presName="textRect" presStyleLbl="revTx" presStyleIdx="3" presStyleCnt="5">
        <dgm:presLayoutVars>
          <dgm:chMax val="1"/>
          <dgm:chPref val="1"/>
        </dgm:presLayoutVars>
      </dgm:prSet>
      <dgm:spPr/>
    </dgm:pt>
    <dgm:pt modelId="{217DB245-E8C5-4482-87BA-3BB7E95511BD}" type="pres">
      <dgm:prSet presAssocID="{7ED60D5E-6960-435C-AD6F-C3907E1BAC1C}" presName="sibTrans" presStyleCnt="0"/>
      <dgm:spPr/>
    </dgm:pt>
    <dgm:pt modelId="{963122D6-8546-4A31-9B63-03EDC26A285D}" type="pres">
      <dgm:prSet presAssocID="{9017F4AB-0A77-41F0-A217-0BB9C712D7E6}" presName="compNode" presStyleCnt="0"/>
      <dgm:spPr/>
    </dgm:pt>
    <dgm:pt modelId="{07BFB3C0-5180-4D8E-881E-99E5972BE07D}" type="pres">
      <dgm:prSet presAssocID="{9017F4AB-0A77-41F0-A217-0BB9C712D7E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äkchen"/>
        </a:ext>
      </dgm:extLst>
    </dgm:pt>
    <dgm:pt modelId="{68A0D475-2DAC-4DFA-AEC5-177841622904}" type="pres">
      <dgm:prSet presAssocID="{9017F4AB-0A77-41F0-A217-0BB9C712D7E6}" presName="spaceRect" presStyleCnt="0"/>
      <dgm:spPr/>
    </dgm:pt>
    <dgm:pt modelId="{8D298946-5258-493D-9091-F570AAF3D046}" type="pres">
      <dgm:prSet presAssocID="{9017F4AB-0A77-41F0-A217-0BB9C712D7E6}" presName="textRect" presStyleLbl="revTx" presStyleIdx="4" presStyleCnt="5" custScaleX="153066" custScaleY="130285" custLinFactNeighborY="25273">
        <dgm:presLayoutVars>
          <dgm:chMax val="1"/>
          <dgm:chPref val="1"/>
        </dgm:presLayoutVars>
      </dgm:prSet>
      <dgm:spPr/>
    </dgm:pt>
  </dgm:ptLst>
  <dgm:cxnLst>
    <dgm:cxn modelId="{47C9BB02-CC98-4F0A-8A8A-9FD91DBF2522}" srcId="{0203A278-461E-4DF5-9618-6B53D353D538}" destId="{207471CA-34C4-4CE2-8004-0C9940A2FA08}" srcOrd="3" destOrd="0" parTransId="{99F405B3-E48E-4FEC-BC44-24C97C1EF67D}" sibTransId="{7ED60D5E-6960-435C-AD6F-C3907E1BAC1C}"/>
    <dgm:cxn modelId="{DA8CF01B-EF31-43B1-ADD0-F878DA7AF594}" type="presOf" srcId="{770FEB8A-8870-4B96-8CDA-D946758F2E1D}" destId="{03772F18-9D3F-409A-B6DF-E5187AB1C4EB}" srcOrd="0" destOrd="0" presId="urn:microsoft.com/office/officeart/2018/2/layout/IconLabelList"/>
    <dgm:cxn modelId="{E95A696D-BABB-4270-A831-D7F47A41897E}" type="presOf" srcId="{632C221E-1C9A-4BA6-B3B6-3D2C1C2DE33F}" destId="{456F5C51-B77A-4BB2-8EC1-9B44B5D214C2}" srcOrd="0" destOrd="0" presId="urn:microsoft.com/office/officeart/2018/2/layout/IconLabelList"/>
    <dgm:cxn modelId="{6D7B2970-3EC9-4D7C-9424-B9767E0BA066}" srcId="{0203A278-461E-4DF5-9618-6B53D353D538}" destId="{770FEB8A-8870-4B96-8CDA-D946758F2E1D}" srcOrd="0" destOrd="0" parTransId="{65C4FBAA-2774-4286-A125-A1BB275442A3}" sibTransId="{43C50AC3-317D-4494-9F0A-F9EF53B876D3}"/>
    <dgm:cxn modelId="{D4DBFC8A-7ED6-4FB6-80FD-098206905475}" srcId="{0203A278-461E-4DF5-9618-6B53D353D538}" destId="{632C221E-1C9A-4BA6-B3B6-3D2C1C2DE33F}" srcOrd="2" destOrd="0" parTransId="{924FF984-ECF3-4E00-8AEC-5EE5C7EAD09E}" sibTransId="{6A0EB983-D21A-49EF-93A3-B368AC066A6C}"/>
    <dgm:cxn modelId="{21587998-C243-49DF-B7B2-55E337C1008D}" srcId="{0203A278-461E-4DF5-9618-6B53D353D538}" destId="{A05E0543-C409-4992-8003-68AB18E02B72}" srcOrd="1" destOrd="0" parTransId="{721F4779-BF66-4468-BB46-FCD25B948521}" sibTransId="{2D074D7E-B061-453F-9C16-19076A8A97D0}"/>
    <dgm:cxn modelId="{32756ACE-065E-4C6F-96A7-BB48690C03D8}" srcId="{0203A278-461E-4DF5-9618-6B53D353D538}" destId="{9017F4AB-0A77-41F0-A217-0BB9C712D7E6}" srcOrd="4" destOrd="0" parTransId="{8269E9F7-5F25-4B8A-85EE-10D87589C9E7}" sibTransId="{7DC0A441-BEDF-4901-8B25-DE5E0568FC7A}"/>
    <dgm:cxn modelId="{5AE16FE3-B60E-4CB8-BF1B-0E2B19329B05}" type="presOf" srcId="{9017F4AB-0A77-41F0-A217-0BB9C712D7E6}" destId="{8D298946-5258-493D-9091-F570AAF3D046}" srcOrd="0" destOrd="0" presId="urn:microsoft.com/office/officeart/2018/2/layout/IconLabelList"/>
    <dgm:cxn modelId="{B38926EB-3706-4EAC-970E-6E22C2DA263E}" type="presOf" srcId="{A05E0543-C409-4992-8003-68AB18E02B72}" destId="{84FBD3F4-0103-4513-8913-64256E324F48}" srcOrd="0" destOrd="0" presId="urn:microsoft.com/office/officeart/2018/2/layout/IconLabelList"/>
    <dgm:cxn modelId="{ED4A68F0-EC17-4FA9-8D33-DCE67E3CEBF6}" type="presOf" srcId="{0203A278-461E-4DF5-9618-6B53D353D538}" destId="{9ADADDDB-C955-49C5-8A22-B5EB7D835ACE}" srcOrd="0" destOrd="0" presId="urn:microsoft.com/office/officeart/2018/2/layout/IconLabelList"/>
    <dgm:cxn modelId="{89FC12F3-04A3-440F-950B-73921E89783A}" type="presOf" srcId="{207471CA-34C4-4CE2-8004-0C9940A2FA08}" destId="{3C8CD645-2C09-4925-AC69-7BEF3FD0152F}" srcOrd="0" destOrd="0" presId="urn:microsoft.com/office/officeart/2018/2/layout/IconLabelList"/>
    <dgm:cxn modelId="{2B353E92-AE4F-48C0-8919-43D9EA6C49F8}" type="presParOf" srcId="{9ADADDDB-C955-49C5-8A22-B5EB7D835ACE}" destId="{ECFCA8D3-99C9-4401-AC03-409F985444FF}" srcOrd="0" destOrd="0" presId="urn:microsoft.com/office/officeart/2018/2/layout/IconLabelList"/>
    <dgm:cxn modelId="{951DA68F-6FD0-4664-B915-60159BFDC153}" type="presParOf" srcId="{ECFCA8D3-99C9-4401-AC03-409F985444FF}" destId="{AAA7436B-B85D-457C-BB0E-7A0A8C8FCA9A}" srcOrd="0" destOrd="0" presId="urn:microsoft.com/office/officeart/2018/2/layout/IconLabelList"/>
    <dgm:cxn modelId="{70A7F455-94D8-45E2-97A1-1CEFB7DF0CC0}" type="presParOf" srcId="{ECFCA8D3-99C9-4401-AC03-409F985444FF}" destId="{22C527E7-CE44-47AF-B952-4E8726CF9E4F}" srcOrd="1" destOrd="0" presId="urn:microsoft.com/office/officeart/2018/2/layout/IconLabelList"/>
    <dgm:cxn modelId="{4DEAC440-A207-4CBB-8AB4-7BD8B9FF9054}" type="presParOf" srcId="{ECFCA8D3-99C9-4401-AC03-409F985444FF}" destId="{03772F18-9D3F-409A-B6DF-E5187AB1C4EB}" srcOrd="2" destOrd="0" presId="urn:microsoft.com/office/officeart/2018/2/layout/IconLabelList"/>
    <dgm:cxn modelId="{4E46BCB2-1353-47EE-9324-FB41AA4D73CB}" type="presParOf" srcId="{9ADADDDB-C955-49C5-8A22-B5EB7D835ACE}" destId="{A7FBFF89-8232-4E0C-85D5-7C91D667C6CF}" srcOrd="1" destOrd="0" presId="urn:microsoft.com/office/officeart/2018/2/layout/IconLabelList"/>
    <dgm:cxn modelId="{A360FABD-F483-487D-838C-2A5252646DF4}" type="presParOf" srcId="{9ADADDDB-C955-49C5-8A22-B5EB7D835ACE}" destId="{D8FEE2DD-8B6A-4095-9A88-722BCE507BB4}" srcOrd="2" destOrd="0" presId="urn:microsoft.com/office/officeart/2018/2/layout/IconLabelList"/>
    <dgm:cxn modelId="{33B45C8A-27CC-476D-A7C7-789DAEF90516}" type="presParOf" srcId="{D8FEE2DD-8B6A-4095-9A88-722BCE507BB4}" destId="{81B6036E-C116-49A3-BA7A-8AA95367EF4D}" srcOrd="0" destOrd="0" presId="urn:microsoft.com/office/officeart/2018/2/layout/IconLabelList"/>
    <dgm:cxn modelId="{70DE26E9-CB86-41FC-9814-73F3EE6FAC29}" type="presParOf" srcId="{D8FEE2DD-8B6A-4095-9A88-722BCE507BB4}" destId="{59A2A5F4-5D77-410B-A859-A92A45DD4AB1}" srcOrd="1" destOrd="0" presId="urn:microsoft.com/office/officeart/2018/2/layout/IconLabelList"/>
    <dgm:cxn modelId="{E2B87242-80CD-4BC0-BDF0-A2F7C984A3A1}" type="presParOf" srcId="{D8FEE2DD-8B6A-4095-9A88-722BCE507BB4}" destId="{84FBD3F4-0103-4513-8913-64256E324F48}" srcOrd="2" destOrd="0" presId="urn:microsoft.com/office/officeart/2018/2/layout/IconLabelList"/>
    <dgm:cxn modelId="{A9C1EE07-B11C-420C-A462-3FA878826A2D}" type="presParOf" srcId="{9ADADDDB-C955-49C5-8A22-B5EB7D835ACE}" destId="{1F290776-2597-4E2D-B40B-9B91CD34A1E1}" srcOrd="3" destOrd="0" presId="urn:microsoft.com/office/officeart/2018/2/layout/IconLabelList"/>
    <dgm:cxn modelId="{69ABE1DD-0543-4D32-9391-9BEF8FEDF826}" type="presParOf" srcId="{9ADADDDB-C955-49C5-8A22-B5EB7D835ACE}" destId="{7E8C6296-BEB8-4758-AA95-D658E631A44C}" srcOrd="4" destOrd="0" presId="urn:microsoft.com/office/officeart/2018/2/layout/IconLabelList"/>
    <dgm:cxn modelId="{520933D7-FF8A-4F55-9B53-89FA281EE0D5}" type="presParOf" srcId="{7E8C6296-BEB8-4758-AA95-D658E631A44C}" destId="{ADB6FFF3-74CF-4DA4-9F0B-DA8572A84572}" srcOrd="0" destOrd="0" presId="urn:microsoft.com/office/officeart/2018/2/layout/IconLabelList"/>
    <dgm:cxn modelId="{667373CF-E588-4999-98B4-873738033149}" type="presParOf" srcId="{7E8C6296-BEB8-4758-AA95-D658E631A44C}" destId="{1106343E-E53D-4B4E-8F38-E94C35DA1997}" srcOrd="1" destOrd="0" presId="urn:microsoft.com/office/officeart/2018/2/layout/IconLabelList"/>
    <dgm:cxn modelId="{3089D204-DA56-49C2-93FE-1338C54C5E37}" type="presParOf" srcId="{7E8C6296-BEB8-4758-AA95-D658E631A44C}" destId="{456F5C51-B77A-4BB2-8EC1-9B44B5D214C2}" srcOrd="2" destOrd="0" presId="urn:microsoft.com/office/officeart/2018/2/layout/IconLabelList"/>
    <dgm:cxn modelId="{F05CA7F0-6425-4362-9ADD-1B6B65EE8C9C}" type="presParOf" srcId="{9ADADDDB-C955-49C5-8A22-B5EB7D835ACE}" destId="{14EEEF04-4FA1-4DDA-8C3A-7FB37867ABFA}" srcOrd="5" destOrd="0" presId="urn:microsoft.com/office/officeart/2018/2/layout/IconLabelList"/>
    <dgm:cxn modelId="{3C6DA315-774E-4F36-967E-DC4F603F98C4}" type="presParOf" srcId="{9ADADDDB-C955-49C5-8A22-B5EB7D835ACE}" destId="{FC9E8443-783C-411D-BE0E-57A81E51718B}" srcOrd="6" destOrd="0" presId="urn:microsoft.com/office/officeart/2018/2/layout/IconLabelList"/>
    <dgm:cxn modelId="{380AD2A7-CB70-4665-A04A-848BF6D56A37}" type="presParOf" srcId="{FC9E8443-783C-411D-BE0E-57A81E51718B}" destId="{A1C87955-04E1-4D13-AB00-712535B8FFF7}" srcOrd="0" destOrd="0" presId="urn:microsoft.com/office/officeart/2018/2/layout/IconLabelList"/>
    <dgm:cxn modelId="{40711E5D-70CD-4A29-8701-F816D5CCA582}" type="presParOf" srcId="{FC9E8443-783C-411D-BE0E-57A81E51718B}" destId="{06875575-6104-4799-964B-A85391BA6923}" srcOrd="1" destOrd="0" presId="urn:microsoft.com/office/officeart/2018/2/layout/IconLabelList"/>
    <dgm:cxn modelId="{FA0042A1-0D99-4DC8-8765-4A1678CE2C84}" type="presParOf" srcId="{FC9E8443-783C-411D-BE0E-57A81E51718B}" destId="{3C8CD645-2C09-4925-AC69-7BEF3FD0152F}" srcOrd="2" destOrd="0" presId="urn:microsoft.com/office/officeart/2018/2/layout/IconLabelList"/>
    <dgm:cxn modelId="{AA41770C-665D-4604-946F-08F90FA5E45A}" type="presParOf" srcId="{9ADADDDB-C955-49C5-8A22-B5EB7D835ACE}" destId="{217DB245-E8C5-4482-87BA-3BB7E95511BD}" srcOrd="7" destOrd="0" presId="urn:microsoft.com/office/officeart/2018/2/layout/IconLabelList"/>
    <dgm:cxn modelId="{ED4F91CE-109B-4BB3-8CA1-75C9B2D11193}" type="presParOf" srcId="{9ADADDDB-C955-49C5-8A22-B5EB7D835ACE}" destId="{963122D6-8546-4A31-9B63-03EDC26A285D}" srcOrd="8" destOrd="0" presId="urn:microsoft.com/office/officeart/2018/2/layout/IconLabelList"/>
    <dgm:cxn modelId="{1B7A0393-9EB5-48C6-A1B7-796746A02991}" type="presParOf" srcId="{963122D6-8546-4A31-9B63-03EDC26A285D}" destId="{07BFB3C0-5180-4D8E-881E-99E5972BE07D}" srcOrd="0" destOrd="0" presId="urn:microsoft.com/office/officeart/2018/2/layout/IconLabelList"/>
    <dgm:cxn modelId="{A2118F2D-4354-4B3E-B228-4F351E3B4E6C}" type="presParOf" srcId="{963122D6-8546-4A31-9B63-03EDC26A285D}" destId="{68A0D475-2DAC-4DFA-AEC5-177841622904}" srcOrd="1" destOrd="0" presId="urn:microsoft.com/office/officeart/2018/2/layout/IconLabelList"/>
    <dgm:cxn modelId="{5C8AB659-2134-48F9-AE34-312C39CF7302}" type="presParOf" srcId="{963122D6-8546-4A31-9B63-03EDC26A285D}" destId="{8D298946-5258-493D-9091-F570AAF3D04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7436B-B85D-457C-BB0E-7A0A8C8FCA9A}">
      <dsp:nvSpPr>
        <dsp:cNvPr id="0" name=""/>
        <dsp:cNvSpPr/>
      </dsp:nvSpPr>
      <dsp:spPr>
        <a:xfrm>
          <a:off x="464743" y="686443"/>
          <a:ext cx="759375" cy="759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72F18-9D3F-409A-B6DF-E5187AB1C4EB}">
      <dsp:nvSpPr>
        <dsp:cNvPr id="0" name=""/>
        <dsp:cNvSpPr/>
      </dsp:nvSpPr>
      <dsp:spPr>
        <a:xfrm>
          <a:off x="680" y="1953667"/>
          <a:ext cx="1687500" cy="211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Es bleibt ein Thema der steten Kommunikation</a:t>
          </a:r>
          <a:endParaRPr lang="en-US" sz="1600" kern="1200" dirty="0"/>
        </a:p>
      </dsp:txBody>
      <dsp:txXfrm>
        <a:off x="680" y="1953667"/>
        <a:ext cx="1687500" cy="2117944"/>
      </dsp:txXfrm>
    </dsp:sp>
    <dsp:sp modelId="{81B6036E-C116-49A3-BA7A-8AA95367EF4D}">
      <dsp:nvSpPr>
        <dsp:cNvPr id="0" name=""/>
        <dsp:cNvSpPr/>
      </dsp:nvSpPr>
      <dsp:spPr>
        <a:xfrm>
          <a:off x="2447555" y="686443"/>
          <a:ext cx="759375" cy="759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BD3F4-0103-4513-8913-64256E324F48}">
      <dsp:nvSpPr>
        <dsp:cNvPr id="0" name=""/>
        <dsp:cNvSpPr/>
      </dsp:nvSpPr>
      <dsp:spPr>
        <a:xfrm>
          <a:off x="1983493" y="1953667"/>
          <a:ext cx="1687500" cy="211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Verständnis muss weiterhin aufgebaut werden</a:t>
          </a:r>
          <a:endParaRPr lang="en-US" sz="1600" kern="1200" dirty="0"/>
        </a:p>
      </dsp:txBody>
      <dsp:txXfrm>
        <a:off x="1983493" y="1953667"/>
        <a:ext cx="1687500" cy="2117944"/>
      </dsp:txXfrm>
    </dsp:sp>
    <dsp:sp modelId="{ADB6FFF3-74CF-4DA4-9F0B-DA8572A84572}">
      <dsp:nvSpPr>
        <dsp:cNvPr id="0" name=""/>
        <dsp:cNvSpPr/>
      </dsp:nvSpPr>
      <dsp:spPr>
        <a:xfrm>
          <a:off x="4430368" y="686443"/>
          <a:ext cx="759375" cy="759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F5C51-B77A-4BB2-8EC1-9B44B5D214C2}">
      <dsp:nvSpPr>
        <dsp:cNvPr id="0" name=""/>
        <dsp:cNvSpPr/>
      </dsp:nvSpPr>
      <dsp:spPr>
        <a:xfrm>
          <a:off x="3966305" y="1953667"/>
          <a:ext cx="1687500" cy="211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Verbesserungen werden weiterhin gesucht</a:t>
          </a:r>
          <a:endParaRPr lang="en-US" sz="1600" kern="1200" dirty="0"/>
        </a:p>
      </dsp:txBody>
      <dsp:txXfrm>
        <a:off x="3966305" y="1953667"/>
        <a:ext cx="1687500" cy="2117944"/>
      </dsp:txXfrm>
    </dsp:sp>
    <dsp:sp modelId="{A1C87955-04E1-4D13-AB00-712535B8FFF7}">
      <dsp:nvSpPr>
        <dsp:cNvPr id="0" name=""/>
        <dsp:cNvSpPr/>
      </dsp:nvSpPr>
      <dsp:spPr>
        <a:xfrm>
          <a:off x="6413180" y="686443"/>
          <a:ext cx="759375" cy="759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CD645-2C09-4925-AC69-7BEF3FD0152F}">
      <dsp:nvSpPr>
        <dsp:cNvPr id="0" name=""/>
        <dsp:cNvSpPr/>
      </dsp:nvSpPr>
      <dsp:spPr>
        <a:xfrm>
          <a:off x="5949118" y="1953667"/>
          <a:ext cx="1687500" cy="2117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/>
            <a:t>Strassen</a:t>
          </a:r>
          <a:r>
            <a:rPr lang="de-DE" sz="1600" kern="1200" dirty="0"/>
            <a:t>- / Verkehrsprojekte erweisen sich als weitere Hürden für </a:t>
          </a:r>
          <a:r>
            <a:rPr lang="de-DE" sz="1600" kern="1200"/>
            <a:t>sichere Schulweg-gestaltung</a:t>
          </a:r>
          <a:endParaRPr lang="en-US" sz="1600" kern="1200" dirty="0"/>
        </a:p>
      </dsp:txBody>
      <dsp:txXfrm>
        <a:off x="5949118" y="1953667"/>
        <a:ext cx="1687500" cy="2117944"/>
      </dsp:txXfrm>
    </dsp:sp>
    <dsp:sp modelId="{07BFB3C0-5180-4D8E-881E-99E5972BE07D}">
      <dsp:nvSpPr>
        <dsp:cNvPr id="0" name=""/>
        <dsp:cNvSpPr/>
      </dsp:nvSpPr>
      <dsp:spPr>
        <a:xfrm>
          <a:off x="8843737" y="526088"/>
          <a:ext cx="759375" cy="7593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98946-5258-493D-9091-F570AAF3D046}">
      <dsp:nvSpPr>
        <dsp:cNvPr id="0" name=""/>
        <dsp:cNvSpPr/>
      </dsp:nvSpPr>
      <dsp:spPr>
        <a:xfrm>
          <a:off x="7931930" y="1998691"/>
          <a:ext cx="2582988" cy="2759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FAZIT: Auch wenn nicht alles perfekt umgesetzt werden kann, jede Veränderung bringt ein Stück Verbesserung – es ist dennoch ein langer Weg und man muss zukünftig regelmäßige Evaluationen der bestehenden Lösungen vornehmen!</a:t>
          </a:r>
          <a:endParaRPr lang="en-US" sz="1600" kern="1200" dirty="0"/>
        </a:p>
      </dsp:txBody>
      <dsp:txXfrm>
        <a:off x="7931930" y="1998691"/>
        <a:ext cx="2582988" cy="2759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602BB-8BCD-45F5-A693-50BFF8F427AB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A6432-E7FD-412C-9E0B-775682D89B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618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4483D7-900B-5DAB-FAAE-E9D0A5C63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CEC433-B8AA-1E39-04CA-0CD56CF50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E7EDDD-37B8-7BDC-887B-344FAE2AB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922C9D-CC4F-D893-6E0F-16BD5368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1C4D83-FE93-8512-E859-962C24D9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33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A36C2-64B3-465A-87D2-4FDFD66B4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467FE4-AF10-A92A-F89F-8036E18BD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2FC4C-4455-ADC2-855A-ACC16597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91F9E5-291C-B947-00EE-F83A9FBEB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611FD-4F2B-1CB4-1BB9-8BE85112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4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848AC07-03A8-DB1D-96BD-7AF2C8C37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A70B32E-6D2E-9EFB-01A8-08834B45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E83D1B-672C-3CFD-BE4B-B7C90CB4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3CF0AF-7B7B-807D-7AFF-B1D356DE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C837952-1D41-FF3E-48F8-7EF109924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59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AAE32-54FD-2497-FA33-456FC387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A6837F-04E8-0DE8-29C8-AB9265EB1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793941-FBA4-4291-1AAB-093E4B6E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EDC6E0-BC31-134E-1DFD-1E50E11CE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39B475-CF77-51DA-3334-793C192B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59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E8843-54D4-61D5-A4F0-DB321819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24727A9-57FB-7624-4380-92390DE41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53C581-A353-64CC-C84A-B27D531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8913C4-DA3D-7877-B71F-3DFD69CB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150980-3106-7160-D5FF-C3810F1D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220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85707-71C0-3B08-2A59-3BBAFDD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A066B-332A-27D8-C963-19FA2AEB4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0F0EF46-12F8-F48B-BA42-04047F8A4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CE4FE0-ACE6-CCA0-771D-6372F1950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1283C0-0708-8F51-F1F8-ACEAD0AC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069A43-6717-B2A5-8535-F5E82BCA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5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B020E-B1EB-42D6-3942-6366BEAC1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5581AB-205F-4DCC-ABDC-0182C395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50243E-F8CF-724E-1825-2363AC0F8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019281-6864-41C5-ED8F-90EA8D1B7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9DB480-065D-53FE-50F2-2246234E4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B7D03BA-2706-F996-7182-741678A5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700FDC-4248-1518-D834-0F0D8FB8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253394-1382-7506-A8DA-DB4DC74D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56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A426D-34C0-E302-AD87-32095A9A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424B4F-8C37-3A47-E407-0FB53F2D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A1F4A3-C6E1-3699-449D-6DFC15E7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3451B8E-4B26-8136-3D37-00DFEFC8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68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2E7DAF-3F05-8326-16BB-E9B69AE1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6928F0-12DC-0E4C-327B-7E7474A5C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531F04-3BFD-D941-71DE-CBC27A1E7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69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7E5CB-9A26-202C-5120-31EC5B63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178D5-65A0-7566-9BED-A250ADDC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51169B-1E80-CEC5-1B17-519F415B4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4F2CACD-1646-7B19-D3EF-1C71B845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882513-8B7C-8810-36F5-E6F7875F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2A12F4A-75BF-8148-0936-2BB0C67C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83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2A607-00D8-19B8-5C67-67F59C88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A0DCFC1-649C-611B-505C-5EDF16EA42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20A364-A8D1-732B-1E32-5A4A2EE5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E1FD1C-7E65-7733-CE60-F24DD1F2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26C465-863D-49DC-2DEE-90F00954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04A4C1-D1B6-F371-15FC-3A00603E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61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B269A0B-801A-A5CF-5915-974E174C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AAFF8B-A2A7-F652-4F1B-ABDB33B3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010-CAA5-EC73-CB15-CC23F8028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9FB0D3-A2A6-4BBD-8EC6-0C06FE274CB5}" type="datetimeFigureOut">
              <a:rPr lang="de-DE" smtClean="0"/>
              <a:t>01.10.2024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E0919-FC27-6191-4678-0FDE13F4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CEAB15-D447-E379-7108-3F893B2F1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169E80-4119-4931-AF98-A42301FBD3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68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043DC7-A923-C4BD-350C-A923624B2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4" b="1"/>
          <a:stretch/>
        </p:blipFill>
        <p:spPr>
          <a:xfrm>
            <a:off x="7712115" y="10"/>
            <a:ext cx="4479885" cy="3311902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86F68D6-F80A-8960-A0BF-A59968C9A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5" y="671665"/>
            <a:ext cx="3161940" cy="2640247"/>
          </a:xfrm>
        </p:spPr>
        <p:txBody>
          <a:bodyPr>
            <a:noAutofit/>
          </a:bodyPr>
          <a:lstStyle/>
          <a:p>
            <a:pPr algn="l"/>
            <a:r>
              <a:rPr lang="de-DE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Initiative Sicherer Schulweg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1714FC2-B666-EB1E-436C-34B40FDA5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4672584"/>
            <a:ext cx="3306089" cy="1670119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Wie aus einer kleinen lokalen Initiative ein Projekt für die ganze Stadt wird…</a:t>
            </a:r>
          </a:p>
        </p:txBody>
      </p:sp>
    </p:spTree>
    <p:extLst>
      <p:ext uri="{BB962C8B-B14F-4D97-AF65-F5344CB8AC3E}">
        <p14:creationId xmlns:p14="http://schemas.microsoft.com/office/powerpoint/2010/main" val="25912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8713EA-94ED-D309-0F36-F8E0D033F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de-DE" sz="4000"/>
              <a:t>? Und was ist der Haken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0A51A5-A9A9-1AF1-2988-38F7945DE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lnSpcReduction="10000"/>
          </a:bodyPr>
          <a:lstStyle/>
          <a:p>
            <a:r>
              <a:rPr lang="de-DE" sz="1800" dirty="0"/>
              <a:t>Die IVM führt Umfragen durch und analysiert die Schulwege</a:t>
            </a:r>
          </a:p>
          <a:p>
            <a:r>
              <a:rPr lang="de-DE" sz="1800" dirty="0"/>
              <a:t>Umfragen = Beteiligung</a:t>
            </a:r>
          </a:p>
          <a:p>
            <a:pPr lvl="1"/>
            <a:r>
              <a:rPr lang="de-DE" sz="1800" dirty="0" err="1"/>
              <a:t>SuS</a:t>
            </a:r>
            <a:r>
              <a:rPr lang="de-DE" sz="1800" dirty="0"/>
              <a:t> in der Unterrichtszeit befragen = fast 100% Teilnahmequote</a:t>
            </a:r>
          </a:p>
          <a:p>
            <a:pPr lvl="1"/>
            <a:r>
              <a:rPr lang="de-DE" sz="1800" dirty="0"/>
              <a:t>Elternbeteiligung – nur zu steigern, wenn SEB / </a:t>
            </a:r>
            <a:r>
              <a:rPr lang="de-DE" sz="1800" dirty="0" err="1"/>
              <a:t>KlEB´s</a:t>
            </a:r>
            <a:r>
              <a:rPr lang="de-DE" sz="1800" dirty="0"/>
              <a:t> kommunizieren</a:t>
            </a:r>
          </a:p>
          <a:p>
            <a:r>
              <a:rPr lang="de-DE" sz="1800" dirty="0"/>
              <a:t>Wir benötigen auch die Unterstützung der Verkehrsbetriebe, des Main-Kinzig-Kreises und der Polizei</a:t>
            </a:r>
          </a:p>
          <a:p>
            <a:pPr lvl="1"/>
            <a:r>
              <a:rPr lang="de-DE" sz="1800" dirty="0"/>
              <a:t>Kontakt hat die Initiative bereits mit allen Bereichen aufgenommen</a:t>
            </a:r>
          </a:p>
          <a:p>
            <a:pPr lvl="1"/>
            <a:r>
              <a:rPr lang="de-DE" sz="1800" dirty="0"/>
              <a:t>Die Initiative ist bemüht alle Ansprechpartner zu mobilisieren und zur aktiven Mitarbeit zu motivieren</a:t>
            </a:r>
          </a:p>
          <a:p>
            <a:pPr lvl="1"/>
            <a:r>
              <a:rPr lang="de-DE" sz="1800" dirty="0"/>
              <a:t>Auch Lehrer werden als Unterstützer und Multiplikator benötigt</a:t>
            </a:r>
          </a:p>
          <a:p>
            <a:pPr marL="0" indent="0">
              <a:buNone/>
            </a:pPr>
            <a:r>
              <a:rPr lang="de-DE" sz="1800" dirty="0"/>
              <a:t>FAZIT: GEMEINSAM FÜRS GRIMMELS sorgt für sehr gute Voraussetzungen für dieses Projekt!</a:t>
            </a:r>
          </a:p>
        </p:txBody>
      </p:sp>
    </p:spTree>
    <p:extLst>
      <p:ext uri="{BB962C8B-B14F-4D97-AF65-F5344CB8AC3E}">
        <p14:creationId xmlns:p14="http://schemas.microsoft.com/office/powerpoint/2010/main" val="54665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5FB8D6B-8D81-01F0-1017-61FFD0A06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57149"/>
            <a:ext cx="10905066" cy="474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7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FE15D-FDCF-E080-1068-E2D672B0F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Initiativgründung Anfang 2023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6322B89-FF64-29A6-1ECB-CA86384D9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760" y="1331849"/>
            <a:ext cx="7940480" cy="4351338"/>
          </a:xfrm>
        </p:spPr>
      </p:pic>
    </p:spTree>
    <p:extLst>
      <p:ext uri="{BB962C8B-B14F-4D97-AF65-F5344CB8AC3E}">
        <p14:creationId xmlns:p14="http://schemas.microsoft.com/office/powerpoint/2010/main" val="67938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96B6A9-6962-5DA9-BB54-BBC106B5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Jeder Anfang ist….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1F45B0-59E5-89AB-2990-EE396645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sz="2600"/>
              <a:t>Gespräche der Initiativmitglieder mit dem SEB der ortsansässigen Schule und der Schulleitung</a:t>
            </a:r>
          </a:p>
          <a:p>
            <a:r>
              <a:rPr lang="de-DE" sz="2600"/>
              <a:t>Suche nach Vereinen / Institutionen, die Erfahrung mit </a:t>
            </a:r>
            <a:r>
              <a:rPr lang="de-DE" sz="2600" err="1"/>
              <a:t>Strassenverkehr</a:t>
            </a:r>
            <a:r>
              <a:rPr lang="de-DE" sz="2600"/>
              <a:t> und Kindern haben</a:t>
            </a:r>
          </a:p>
          <a:p>
            <a:r>
              <a:rPr lang="de-DE" sz="2600"/>
              <a:t>Suche nach verbündeten Eltern – wer hat ähnliche Probleme am eigenen Schulstandort</a:t>
            </a:r>
          </a:p>
          <a:p>
            <a:r>
              <a:rPr lang="de-DE" sz="2600"/>
              <a:t>Ortsbegehung der Initiative an der YBS mit Fototermin und Presseartikel</a:t>
            </a:r>
          </a:p>
          <a:p>
            <a:r>
              <a:rPr lang="de-DE" sz="2600"/>
              <a:t>Treffen im Mai von allen interessierten Unterstützern der Initiative</a:t>
            </a:r>
          </a:p>
        </p:txBody>
      </p:sp>
    </p:spTree>
    <p:extLst>
      <p:ext uri="{BB962C8B-B14F-4D97-AF65-F5344CB8AC3E}">
        <p14:creationId xmlns:p14="http://schemas.microsoft.com/office/powerpoint/2010/main" val="174424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37D664-CBF6-86A0-14CC-CD5D64FC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3700">
                <a:solidFill>
                  <a:srgbClr val="FFFFFF"/>
                </a:solidFill>
              </a:rPr>
              <a:t>Die Politik wird aufmerksam…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3D9921-7393-FC16-5244-023A522E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Kontaktaufnahme zu den Ortsvorstehern und den Parteivorsitzenden, dem Bürgermeister und dem Landrat</a:t>
            </a:r>
          </a:p>
          <a:p>
            <a:r>
              <a:rPr lang="de-DE" dirty="0"/>
              <a:t>Einladung der Stadt Maintal um deren Konzeptstart zu beobachten</a:t>
            </a:r>
          </a:p>
          <a:p>
            <a:r>
              <a:rPr lang="de-DE" dirty="0"/>
              <a:t>Einladung zur Ortsbeiratssitzung in Gelnhausen Mitte mit den Elternvertretern des betroffenen Stadtteils Gelnhausen-Mitte</a:t>
            </a:r>
          </a:p>
          <a:p>
            <a:r>
              <a:rPr lang="de-DE" dirty="0"/>
              <a:t>Vorsprache bei vielen Parteien</a:t>
            </a:r>
          </a:p>
          <a:p>
            <a:r>
              <a:rPr lang="de-DE" dirty="0"/>
              <a:t>Parallel wird um weitere unterstützende Eltern und Schulen geworben</a:t>
            </a:r>
          </a:p>
        </p:txBody>
      </p:sp>
    </p:spTree>
    <p:extLst>
      <p:ext uri="{BB962C8B-B14F-4D97-AF65-F5344CB8AC3E}">
        <p14:creationId xmlns:p14="http://schemas.microsoft.com/office/powerpoint/2010/main" val="158638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686BC6-09FB-FBA1-4BE5-D3F38116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Es verändert sich etwas an der YBS…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C1BCC3-CA84-AD4F-A4CF-18DAC0EFF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dirty="0"/>
              <a:t>Neben notwendigen Ortsbegehungen finden weitere Gespräche mit dem Bürgermeister und den betreffenden Bereichsleitern statt</a:t>
            </a:r>
          </a:p>
          <a:p>
            <a:r>
              <a:rPr lang="de-DE" dirty="0"/>
              <a:t>Die Initiative unterstützt mit visualisierter Ideenpräsentation und entwirft Pläne für Aktionen an dem Schulstandort und referiert an SEB-Sitzungen und Elternabenden</a:t>
            </a:r>
          </a:p>
          <a:p>
            <a:r>
              <a:rPr lang="de-DE" dirty="0"/>
              <a:t>Es werden in den Sommerferien Elternhaltestellen eingerichtet – die Initiative unterstützt mit dem Design der Schilder und Banner</a:t>
            </a:r>
          </a:p>
        </p:txBody>
      </p:sp>
    </p:spTree>
    <p:extLst>
      <p:ext uri="{BB962C8B-B14F-4D97-AF65-F5344CB8AC3E}">
        <p14:creationId xmlns:p14="http://schemas.microsoft.com/office/powerpoint/2010/main" val="2601929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1ADB462-F123-CF69-9294-6BCC3C0A1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52235"/>
            <a:ext cx="10905066" cy="2753528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8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403272-E7A3-0A68-4CE2-19A130EAC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Was an der YBS begann, kann auch auf das GGG ausgerollt werden…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0CDF80-0963-D9E5-70BF-AA3B2284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623" y="1675227"/>
            <a:ext cx="9140372" cy="50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0C2B1-7414-5806-E3AC-E1640E5D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 YBS</a:t>
            </a:r>
          </a:p>
        </p:txBody>
      </p:sp>
      <p:graphicFrame>
        <p:nvGraphicFramePr>
          <p:cNvPr id="7" name="Inhaltsplatzhalter 2">
            <a:extLst>
              <a:ext uri="{FF2B5EF4-FFF2-40B4-BE49-F238E27FC236}">
                <a16:creationId xmlns:a16="http://schemas.microsoft.com/office/drawing/2014/main" id="{9ABA0C47-FC91-53CA-FB9A-82D8F871A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875437"/>
              </p:ext>
            </p:extLst>
          </p:nvPr>
        </p:nvGraphicFramePr>
        <p:xfrm>
          <a:off x="838200" y="1450720"/>
          <a:ext cx="10515600" cy="475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8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16C33-EB5B-56D9-FCC0-F26DDF38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526496-C20B-24D8-0C53-0DD2BA80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6D721C7-4C10-01CF-B26A-5CA76AA0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FAD7CF-1082-76C5-9CF4-374EE5E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IVM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E163638-00EB-A037-7BCA-A1F1BCFEF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06E653-6D5B-91A9-93FC-2F53AB439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e-DE" sz="2600" dirty="0"/>
              <a:t>Integriertes Verkehrs- und Mobilitätsmanagement Region Frankfurt RheinMain</a:t>
            </a:r>
          </a:p>
          <a:p>
            <a:r>
              <a:rPr lang="de-DE" sz="2600" dirty="0"/>
              <a:t>Stadt stellt Antrag – keine Kosten</a:t>
            </a:r>
          </a:p>
          <a:p>
            <a:r>
              <a:rPr lang="de-DE" sz="2600" dirty="0"/>
              <a:t>IVM informiert Schulen</a:t>
            </a:r>
          </a:p>
          <a:p>
            <a:r>
              <a:rPr lang="de-DE" sz="2600" dirty="0"/>
              <a:t>Schulen stellen Anträge – Planung und Start der Projekte vor Ort</a:t>
            </a:r>
          </a:p>
          <a:p>
            <a:r>
              <a:rPr lang="de-DE" sz="2600" dirty="0"/>
              <a:t>Präsentations-/Informationsabend für die ortsansässigen Schulen hat stattgefunden</a:t>
            </a:r>
          </a:p>
          <a:p>
            <a:r>
              <a:rPr lang="de-DE" sz="2600" dirty="0"/>
              <a:t>Warten auf Start der Umsetzung / Projektstart an erstem Standort</a:t>
            </a:r>
          </a:p>
        </p:txBody>
      </p:sp>
    </p:spTree>
    <p:extLst>
      <p:ext uri="{BB962C8B-B14F-4D97-AF65-F5344CB8AC3E}">
        <p14:creationId xmlns:p14="http://schemas.microsoft.com/office/powerpoint/2010/main" val="173448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Breitbild</PresentationFormat>
  <Paragraphs>43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</vt:lpstr>
      <vt:lpstr>Initiative Sicherer Schulweg</vt:lpstr>
      <vt:lpstr>Initiativgründung Anfang 2023</vt:lpstr>
      <vt:lpstr>Jeder Anfang ist….</vt:lpstr>
      <vt:lpstr>Die Politik wird aufmerksam…</vt:lpstr>
      <vt:lpstr>Es verändert sich etwas an der YBS…</vt:lpstr>
      <vt:lpstr>PowerPoint-Präsentation</vt:lpstr>
      <vt:lpstr>Was an der YBS begann, kann auch auf das GGG ausgerollt werden…</vt:lpstr>
      <vt:lpstr>Evaluation YBS</vt:lpstr>
      <vt:lpstr>IVM</vt:lpstr>
      <vt:lpstr>? Und was ist der Haken 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 Sicherer Schulweg</dc:title>
  <dc:creator>Yvonne Utrillas Lopez</dc:creator>
  <cp:lastModifiedBy>Yvonne Utrillas Lopez</cp:lastModifiedBy>
  <cp:revision>3</cp:revision>
  <dcterms:created xsi:type="dcterms:W3CDTF">2024-02-20T06:20:56Z</dcterms:created>
  <dcterms:modified xsi:type="dcterms:W3CDTF">2024-10-01T09:08:56Z</dcterms:modified>
</cp:coreProperties>
</file>